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360" r:id="rId2"/>
    <p:sldId id="357" r:id="rId3"/>
    <p:sldId id="259" r:id="rId4"/>
    <p:sldId id="268" r:id="rId5"/>
    <p:sldId id="269" r:id="rId6"/>
    <p:sldId id="270" r:id="rId7"/>
    <p:sldId id="342" r:id="rId8"/>
    <p:sldId id="358" r:id="rId9"/>
    <p:sldId id="345" r:id="rId10"/>
    <p:sldId id="346" r:id="rId11"/>
    <p:sldId id="347" r:id="rId12"/>
    <p:sldId id="348" r:id="rId13"/>
    <p:sldId id="339" r:id="rId14"/>
    <p:sldId id="349" r:id="rId15"/>
    <p:sldId id="289" r:id="rId16"/>
    <p:sldId id="290" r:id="rId17"/>
    <p:sldId id="291" r:id="rId18"/>
    <p:sldId id="350" r:id="rId19"/>
    <p:sldId id="292" r:id="rId20"/>
    <p:sldId id="293" r:id="rId21"/>
    <p:sldId id="295" r:id="rId22"/>
    <p:sldId id="298" r:id="rId23"/>
    <p:sldId id="294" r:id="rId24"/>
    <p:sldId id="299" r:id="rId25"/>
    <p:sldId id="297" r:id="rId26"/>
    <p:sldId id="300" r:id="rId27"/>
    <p:sldId id="351" r:id="rId28"/>
    <p:sldId id="305" r:id="rId29"/>
    <p:sldId id="359" r:id="rId30"/>
    <p:sldId id="306" r:id="rId31"/>
    <p:sldId id="307" r:id="rId32"/>
    <p:sldId id="308" r:id="rId33"/>
    <p:sldId id="309" r:id="rId34"/>
    <p:sldId id="310" r:id="rId35"/>
    <p:sldId id="352" r:id="rId36"/>
    <p:sldId id="312" r:id="rId37"/>
    <p:sldId id="353" r:id="rId38"/>
    <p:sldId id="314" r:id="rId39"/>
    <p:sldId id="354"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41" r:id="rId58"/>
    <p:sldId id="337" r:id="rId59"/>
    <p:sldId id="340" r:id="rId60"/>
    <p:sldId id="257" r:id="rId61"/>
    <p:sldId id="260" r:id="rId62"/>
    <p:sldId id="261"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a:srgbClr val="008000"/>
    <a:srgbClr val="D60093"/>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93281" autoAdjust="0"/>
  </p:normalViewPr>
  <p:slideViewPr>
    <p:cSldViewPr>
      <p:cViewPr varScale="1">
        <p:scale>
          <a:sx n="75" d="100"/>
          <a:sy n="75" d="100"/>
        </p:scale>
        <p:origin x="1555" y="43"/>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Banda utilizzata Mb/sec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0"/>
          <c:order val="0"/>
          <c:tx>
            <c:strRef>
              <c:f>Foglio1!$B$1</c:f>
              <c:strCache>
                <c:ptCount val="1"/>
                <c:pt idx="0">
                  <c:v>Microsoft Teams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Foglio1!$A$2:$A$6</c:f>
              <c:strCache>
                <c:ptCount val="5"/>
                <c:pt idx="0">
                  <c:v>Cattura 1</c:v>
                </c:pt>
                <c:pt idx="1">
                  <c:v>Cattura 2</c:v>
                </c:pt>
                <c:pt idx="2">
                  <c:v>Cattura 3</c:v>
                </c:pt>
                <c:pt idx="3">
                  <c:v>Cattura 4</c:v>
                </c:pt>
                <c:pt idx="4">
                  <c:v>Cattura 5</c:v>
                </c:pt>
              </c:strCache>
            </c:strRef>
          </c:cat>
          <c:val>
            <c:numRef>
              <c:f>Foglio1!$B$2:$B$6</c:f>
              <c:numCache>
                <c:formatCode>General</c:formatCode>
                <c:ptCount val="5"/>
                <c:pt idx="0">
                  <c:v>1.9008</c:v>
                </c:pt>
                <c:pt idx="1">
                  <c:v>0.91049999999999998</c:v>
                </c:pt>
                <c:pt idx="2">
                  <c:v>0.98129999999999995</c:v>
                </c:pt>
                <c:pt idx="3">
                  <c:v>1.7713000000000001</c:v>
                </c:pt>
                <c:pt idx="4">
                  <c:v>0.1817</c:v>
                </c:pt>
              </c:numCache>
            </c:numRef>
          </c:val>
          <c:smooth val="0"/>
          <c:extLst>
            <c:ext xmlns:c16="http://schemas.microsoft.com/office/drawing/2014/chart" uri="{C3380CC4-5D6E-409C-BE32-E72D297353CC}">
              <c16:uniqueId val="{00000000-57CE-47E6-B772-1BD0D28E3D45}"/>
            </c:ext>
          </c:extLst>
        </c:ser>
        <c:ser>
          <c:idx val="1"/>
          <c:order val="1"/>
          <c:tx>
            <c:strRef>
              <c:f>Foglio1!$C$1</c:f>
              <c:strCache>
                <c:ptCount val="1"/>
                <c:pt idx="0">
                  <c:v>Zoom</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Foglio1!$A$2:$A$6</c:f>
              <c:strCache>
                <c:ptCount val="5"/>
                <c:pt idx="0">
                  <c:v>Cattura 1</c:v>
                </c:pt>
                <c:pt idx="1">
                  <c:v>Cattura 2</c:v>
                </c:pt>
                <c:pt idx="2">
                  <c:v>Cattura 3</c:v>
                </c:pt>
                <c:pt idx="3">
                  <c:v>Cattura 4</c:v>
                </c:pt>
                <c:pt idx="4">
                  <c:v>Cattura 5</c:v>
                </c:pt>
              </c:strCache>
            </c:strRef>
          </c:cat>
          <c:val>
            <c:numRef>
              <c:f>Foglio1!$C$2:$C$6</c:f>
              <c:numCache>
                <c:formatCode>General</c:formatCode>
                <c:ptCount val="5"/>
                <c:pt idx="0">
                  <c:v>0.55000000000000004</c:v>
                </c:pt>
                <c:pt idx="1">
                  <c:v>1.3496999999999999</c:v>
                </c:pt>
                <c:pt idx="2">
                  <c:v>0.39910000000000001</c:v>
                </c:pt>
                <c:pt idx="3">
                  <c:v>0.39079999999999998</c:v>
                </c:pt>
                <c:pt idx="4">
                  <c:v>0.24779999999999999</c:v>
                </c:pt>
              </c:numCache>
            </c:numRef>
          </c:val>
          <c:smooth val="0"/>
          <c:extLst>
            <c:ext xmlns:c16="http://schemas.microsoft.com/office/drawing/2014/chart" uri="{C3380CC4-5D6E-409C-BE32-E72D297353CC}">
              <c16:uniqueId val="{00000001-57CE-47E6-B772-1BD0D28E3D45}"/>
            </c:ext>
          </c:extLst>
        </c:ser>
        <c:ser>
          <c:idx val="2"/>
          <c:order val="2"/>
          <c:tx>
            <c:strRef>
              <c:f>Foglio1!$D$1</c:f>
              <c:strCache>
                <c:ptCount val="1"/>
                <c:pt idx="0">
                  <c:v>Google Meet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Foglio1!$A$2:$A$6</c:f>
              <c:strCache>
                <c:ptCount val="5"/>
                <c:pt idx="0">
                  <c:v>Cattura 1</c:v>
                </c:pt>
                <c:pt idx="1">
                  <c:v>Cattura 2</c:v>
                </c:pt>
                <c:pt idx="2">
                  <c:v>Cattura 3</c:v>
                </c:pt>
                <c:pt idx="3">
                  <c:v>Cattura 4</c:v>
                </c:pt>
                <c:pt idx="4">
                  <c:v>Cattura 5</c:v>
                </c:pt>
              </c:strCache>
            </c:strRef>
          </c:cat>
          <c:val>
            <c:numRef>
              <c:f>Foglio1!$D$2:$D$6</c:f>
              <c:numCache>
                <c:formatCode>General</c:formatCode>
                <c:ptCount val="5"/>
                <c:pt idx="0">
                  <c:v>0.65249999999999997</c:v>
                </c:pt>
                <c:pt idx="1">
                  <c:v>0.6411</c:v>
                </c:pt>
                <c:pt idx="2">
                  <c:v>0.54279999999999995</c:v>
                </c:pt>
                <c:pt idx="3">
                  <c:v>0.30969999999999998</c:v>
                </c:pt>
                <c:pt idx="4">
                  <c:v>0.26290000000000002</c:v>
                </c:pt>
              </c:numCache>
            </c:numRef>
          </c:val>
          <c:smooth val="0"/>
          <c:extLst>
            <c:ext xmlns:c16="http://schemas.microsoft.com/office/drawing/2014/chart" uri="{C3380CC4-5D6E-409C-BE32-E72D297353CC}">
              <c16:uniqueId val="{00000002-57CE-47E6-B772-1BD0D28E3D45}"/>
            </c:ext>
          </c:extLst>
        </c:ser>
        <c:dLbls>
          <c:showLegendKey val="0"/>
          <c:showVal val="0"/>
          <c:showCatName val="0"/>
          <c:showSerName val="0"/>
          <c:showPercent val="0"/>
          <c:showBubbleSize val="0"/>
        </c:dLbls>
        <c:marker val="1"/>
        <c:smooth val="0"/>
        <c:axId val="443938143"/>
        <c:axId val="443940223"/>
      </c:lineChart>
      <c:catAx>
        <c:axId val="44393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3940223"/>
        <c:crosses val="autoZero"/>
        <c:auto val="1"/>
        <c:lblAlgn val="ctr"/>
        <c:lblOffset val="100"/>
        <c:noMultiLvlLbl val="0"/>
      </c:catAx>
      <c:valAx>
        <c:axId val="443940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3938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0AE72C0B-2929-487F-BC63-7AA6A2796FDD}" type="presOf" srcId="{5FC74589-1769-4EB4-9E51-9D82632D2E02}" destId="{C1CD2EAA-2E66-4BDA-BB6E-F99B46E1B919}"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4E24A60D-99D4-4427-9A29-2C863AE5583D}" type="presOf" srcId="{7D17D413-1C96-46A5-9E85-72C6636AE3C5}" destId="{5A591EE2-4B7B-40DB-B051-D75F7BFEDDD6}" srcOrd="0" destOrd="0" presId="urn:microsoft.com/office/officeart/2005/8/layout/lProcess2"/>
    <dgm:cxn modelId="{60D0BB12-08A5-44D8-896D-43CE99B8476E}" type="presOf" srcId="{6856B0CF-FE68-485F-BF49-CA4A93F4F38C}" destId="{DECF7DEE-4FD4-4CE5-AEDF-10353AC11531}" srcOrd="0"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D6AAB61B-5587-4BB8-9049-1A8C9F1E4AF5}" type="presOf" srcId="{A0A9AC20-5EC1-4862-BFC8-870928838544}" destId="{9A6AB0E7-12CE-4F4C-9194-CFD62AA0E26B}"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BF57F036-D1AD-49E6-B4FA-47DB2B8B2862}" type="presOf" srcId="{EFD7AB2D-81E2-448E-B54E-4F3622AF7EF9}" destId="{9E190C18-AEDE-45E1-8A46-924B1190ACB6}" srcOrd="0" destOrd="0" presId="urn:microsoft.com/office/officeart/2005/8/layout/lProcess2"/>
    <dgm:cxn modelId="{DA73BB40-22A3-49A5-9D03-009AC1139B43}" type="presOf" srcId="{7DAF4A99-25E1-44F9-90C0-EA66CF00B3B6}" destId="{5473F14B-8F21-412E-B8DE-EADF32D6F521}"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E0D2FB43-4A29-4BC9-AA94-704AFCA401F6}" type="presOf" srcId="{86AB53FA-67D7-4EE7-8555-3EE8EB6FA4C8}" destId="{0F3CAB81-CF76-498F-9619-BAF8144FA3C3}"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2E71B6A-2ED0-4063-83D4-B7F1634C0332}" srcId="{A0A9AC20-5EC1-4862-BFC8-870928838544}" destId="{5DA147F9-347F-4A9B-99C6-4679CBA742BD}" srcOrd="1" destOrd="0" parTransId="{0DD651B9-CD26-4B12-B47E-A345F5C781A5}" sibTransId="{A279CC5C-DF39-4624-BFA5-ADC04410EA91}"/>
    <dgm:cxn modelId="{B735DB76-EF9D-422A-837C-639A3551191C}" type="presOf" srcId="{91B14D9B-61DF-4421-AF43-318BB0021BDF}" destId="{80F88CB8-4B64-4172-B897-E8F8383812F7}"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20EFFC89-9271-419F-9D84-5E2BF1EF8A4D}" type="presOf" srcId="{EA22DC01-B1C3-4425-86ED-5B66953397A8}" destId="{AB95B1F2-DB60-4BC5-81D3-1FA274FF69C7}" srcOrd="1"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C5647994-AFBB-48B0-B990-C257A96DFCD0}" type="presOf" srcId="{B8FE7A32-1B20-4D46-8242-6C91907A490E}" destId="{EFE71110-9F14-440A-945D-9BFF9005401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4FEE0695-AABA-4748-A84D-F764B2ACF56D}" type="presOf" srcId="{67EC18BA-DB21-4AAD-BE8A-067C85A9B73E}" destId="{80762C44-FA02-441A-8A8D-FC00E4F372F1}" srcOrd="0"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4392D196-3402-471E-9D4B-6FE47AF160B3}" type="presOf" srcId="{E9F388D8-C9C2-45F4-B532-779E8C2CB5E8}" destId="{D6B8C86D-B5C5-4707-BB1C-60E6EB9E4EBA}" srcOrd="0" destOrd="0" presId="urn:microsoft.com/office/officeart/2005/8/layout/lProcess2"/>
    <dgm:cxn modelId="{9E588E98-E81D-4FA3-9ED3-2668820412BB}" type="presOf" srcId="{5DA147F9-347F-4A9B-99C6-4679CBA742BD}" destId="{02FBE83C-F7E3-4AC9-9A61-66BF67D7D8B6}"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43C67AA5-3E06-4F54-81F0-5B5B1245C78A}" type="presOf" srcId="{A0A9AC20-5EC1-4862-BFC8-870928838544}" destId="{4735A497-84C1-49AD-B2D7-A0E2E20F2536}"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DF68A4C1-8ACC-4F43-8536-BDEB131EF0C1}" type="presOf" srcId="{B28448BA-C9A8-43EB-A9DB-A0137196E3B9}" destId="{F5FB40AB-A8F0-43CC-AED2-A0B6D3491F03}"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1DC4F4CE-EDBA-4CD4-A182-D6A8815658A3}" type="presOf" srcId="{B28448BA-C9A8-43EB-A9DB-A0137196E3B9}" destId="{189EA2CD-99B4-4604-BDBC-34AEB91058A9}" srcOrd="1" destOrd="0" presId="urn:microsoft.com/office/officeart/2005/8/layout/lProcess2"/>
    <dgm:cxn modelId="{0DF5A9D4-852B-4426-97B7-4FC1F151AC47}" type="presOf" srcId="{BC15291E-510A-4A20-8D69-B0F2ACBA3CC6}" destId="{204F3481-2F4C-45A5-A0A1-C088684F0126}" srcOrd="0"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639F07DB-7964-43D2-95D7-BA7EC4E507FC}" type="presOf" srcId="{5FC74589-1769-4EB4-9E51-9D82632D2E02}" destId="{727186A0-986E-40DF-85B7-ACC6191E0924}"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C3C2E7-64DB-4F9C-8006-CEE4637C0F0E}" type="presOf" srcId="{E12CEE09-DEBB-4435-B911-A40A12F7930D}" destId="{20F65450-B565-4F6E-8CBD-65CD2502E3B0}"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D58148F6-0304-4B55-9B79-9701BC4683EE}" type="presOf" srcId="{A9A35E3D-01EA-46C6-AED8-865E91E9D6C9}" destId="{F0B767F2-4C7E-481B-967C-8FE0CB529397}"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11/23/2021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‹N›</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11/23/2021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‹N›</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6F3086-1B5F-4036-8443-CE1E4F60BFFD}"/>
              </a:ext>
            </a:extLst>
          </p:cNvPr>
          <p:cNvSpPr>
            <a:spLocks noGrp="1" noChangeArrowheads="1"/>
          </p:cNvSpPr>
          <p:nvPr>
            <p:ph type="sldNum"/>
          </p:nvPr>
        </p:nvSpPr>
        <p:spPr>
          <a:ln/>
        </p:spPr>
        <p:txBody>
          <a:bodyPr/>
          <a:lstStyle/>
          <a:p>
            <a:fld id="{03A524DE-D376-4C76-82F9-6A10E68B63A5}" type="slidenum">
              <a:rPr lang="en-US" altLang="it-IT"/>
              <a:pPr/>
              <a:t>60</a:t>
            </a:fld>
            <a:endParaRPr lang="en-US" altLang="it-IT"/>
          </a:p>
        </p:txBody>
      </p:sp>
      <p:sp>
        <p:nvSpPr>
          <p:cNvPr id="9217" name="Rectangle 1">
            <a:extLst>
              <a:ext uri="{FF2B5EF4-FFF2-40B4-BE49-F238E27FC236}">
                <a16:creationId xmlns:a16="http://schemas.microsoft.com/office/drawing/2014/main" id="{A699DC69-85C1-4396-9757-D0BF3543A3D6}"/>
              </a:ext>
            </a:extLst>
          </p:cNvPr>
          <p:cNvSpPr txBox="1">
            <a:spLocks noGrp="1" noRot="1" noChangeAspect="1" noChangeArrowheads="1"/>
          </p:cNvSpPr>
          <p:nvPr>
            <p:ph type="sldImg"/>
          </p:nvPr>
        </p:nvSpPr>
        <p:spPr bwMode="auto">
          <a:xfrm>
            <a:off x="1484313" y="900113"/>
            <a:ext cx="4589462" cy="34417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8" name="Rectangle 2">
            <a:extLst>
              <a:ext uri="{FF2B5EF4-FFF2-40B4-BE49-F238E27FC236}">
                <a16:creationId xmlns:a16="http://schemas.microsoft.com/office/drawing/2014/main" id="{8EB2E2D0-8B48-46EB-B93E-2DC142AB56E2}"/>
              </a:ext>
            </a:extLst>
          </p:cNvPr>
          <p:cNvSpPr txBox="1">
            <a:spLocks noGrp="1" noChangeArrowheads="1"/>
          </p:cNvSpPr>
          <p:nvPr>
            <p:ph type="body" idx="1"/>
          </p:nvPr>
        </p:nvSpPr>
        <p:spPr bwMode="auto">
          <a:xfrm>
            <a:off x="720725" y="4679950"/>
            <a:ext cx="611981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a:latin typeface="Arial" pitchFamily="34" charset="0"/>
              </a:rPr>
              <a:t>10 nearest neighbors, 2.3 million image database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42171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E6769FAD-3BBF-4411-83E7-A3C9AC624915}" type="datetime1">
              <a:rPr lang="en-US" smtClean="0"/>
              <a:t>11/23/2021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AA03738-41B6-46DA-8F86-684AB1B8718F}" type="datetime1">
              <a:rPr lang="en-US" smtClean="0"/>
              <a:t>11/23/2021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D2D05C-9447-4427-B9DC-2F7F734060D1}" type="datetime1">
              <a:rPr lang="en-US" smtClean="0"/>
              <a:t>11/23/2021</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697F04A-48CD-4688-9414-10F654B3E6A6}" type="datetime1">
              <a:rPr lang="en-US" smtClean="0"/>
              <a:t>11/23/2021</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32DA4835-BD67-43E0-844D-F71A2F797579}" type="datetime1">
              <a:rPr lang="en-US" smtClean="0"/>
              <a:t>11/23/2021</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‹N›</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D6C23952-DE98-4808-A15B-3CD4A4DBFD58}" type="datetime1">
              <a:rPr lang="en-US" smtClean="0"/>
              <a:t>11/23/2021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39734294-A6A1-47EE-AD1A-CA5DCFEDE321}" type="datetime1">
              <a:rPr lang="en-US" smtClean="0"/>
              <a:t>11/23/2021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D833003-1F65-4FFB-9BC3-BBF053F91539}" type="datetime1">
              <a:rPr lang="en-US" smtClean="0"/>
              <a:t>11/23/2021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DD7F813-9FA7-4169-8290-71C5955D49B1}" type="datetime1">
              <a:rPr lang="en-US" smtClean="0"/>
              <a:t>11/23/2021</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51D6E65-705C-464E-9559-A863C60012A3}" type="datetime1">
              <a:rPr lang="en-US" smtClean="0"/>
              <a:t>11/23/2021</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4815B-5396-4558-A417-511470575226}" type="datetime1">
              <a:rPr lang="en-US" smtClean="0"/>
              <a:t>11/23/2021</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41C2F89-D515-4119-BE82-287B6FD96261}" type="datetime1">
              <a:rPr lang="en-US" smtClean="0"/>
              <a:t>11/23/2021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1F3963E-4EFF-463D-92F1-7FBB0BE9F9B3}" type="datetime1">
              <a:rPr lang="en-US" smtClean="0"/>
              <a:t>11/23/2021</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B1133CA-8264-42B8-993D-2EBD75AE85A1}" type="datetime1">
              <a:rPr lang="en-US" smtClean="0"/>
              <a:t>11/23/2021</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8.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1.jpg"/><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Finding Similar Items:</a:t>
            </a:r>
            <a:br>
              <a:rPr lang="en-US" sz="5400" dirty="0"/>
            </a:br>
            <a:r>
              <a:rPr lang="en-US" sz="5400" dirty="0"/>
              <a:t>Locality Sensitive Hashing</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33887541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p:txBody>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2                        1</a:t>
              </a:r>
            </a:p>
          </p:txBody>
        </p:sp>
      </p:grpSp>
    </p:spTree>
    <p:extLst>
      <p:ext uri="{BB962C8B-B14F-4D97-AF65-F5344CB8AC3E}">
        <p14:creationId xmlns:p14="http://schemas.microsoft.com/office/powerpoint/2010/main" val="399558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a:t>
            </a:r>
            <a:r>
              <a:rPr lang="en-US" dirty="0" err="1"/>
              <a:t>i</a:t>
            </a:r>
            <a:r>
              <a:rPr lang="en-US" dirty="0"/>
              <a:t>}, {j} </a:t>
            </a:r>
            <a:br>
              <a:rPr lang="en-US" dirty="0"/>
            </a:br>
            <a:r>
              <a:rPr lang="en-US" dirty="0"/>
              <a:t>have to be frequent and the pair </a:t>
            </a:r>
            <a:br>
              <a:rPr lang="en-US" dirty="0"/>
            </a:br>
            <a:r>
              <a:rPr lang="en-US" dirty="0"/>
              <a:t>has to hash 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555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have </a:t>
            </a:r>
            <a:br>
              <a:rPr lang="en-US" dirty="0"/>
            </a:br>
            <a:r>
              <a:rPr lang="en-US" dirty="0"/>
              <a:t>to be frequent and its  has to hash</a:t>
            </a:r>
            <a:br>
              <a:rPr lang="en-US" dirty="0"/>
            </a:br>
            <a:r>
              <a:rPr lang="en-US" dirty="0"/>
              <a:t>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rgbClr val="FFFF00"/>
                </a:solidFill>
              </a:rPr>
              <a:t>Previous lecture: A-Priori</a:t>
            </a:r>
          </a:p>
          <a:p>
            <a:r>
              <a:rPr lang="en-US" sz="2400" b="1" dirty="0"/>
              <a:t>Main idea: Candidates</a:t>
            </a:r>
          </a:p>
          <a:p>
            <a:r>
              <a:rPr lang="en-US" sz="2000" dirty="0"/>
              <a:t>Instead of keeping a count of each pair, only keep a count  </a:t>
            </a:r>
            <a:br>
              <a:rPr lang="en-US" sz="2000" dirty="0"/>
            </a:br>
            <a:r>
              <a:rPr lang="en-US" sz="2000" dirty="0"/>
              <a:t>of candidate pairs!</a:t>
            </a:r>
          </a:p>
          <a:p>
            <a:r>
              <a:rPr lang="en-US" sz="2800" b="1" dirty="0">
                <a:solidFill>
                  <a:srgbClr val="FFFF00"/>
                </a:solidFill>
              </a:rPr>
              <a:t>Today’s lecture: Find pairs of similar docs</a:t>
            </a:r>
          </a:p>
          <a:p>
            <a:r>
              <a:rPr lang="en-US" sz="2400" b="1" dirty="0"/>
              <a:t>Main idea:</a:t>
            </a:r>
            <a:r>
              <a:rPr lang="en-US" sz="2400" dirty="0"/>
              <a:t> </a:t>
            </a:r>
            <a:r>
              <a:rPr lang="en-US" sz="2400" b="1" dirty="0"/>
              <a:t>Candidates</a:t>
            </a:r>
          </a:p>
          <a:p>
            <a:r>
              <a:rPr lang="en-US" sz="2000" b="1" dirty="0"/>
              <a:t>-- Pass 1:</a:t>
            </a:r>
            <a:r>
              <a:rPr lang="en-US" sz="2000" dirty="0"/>
              <a:t> Take documents and hash them to buckets such that </a:t>
            </a:r>
            <a:r>
              <a:rPr lang="en-US" sz="2000" u="sng" dirty="0"/>
              <a:t>documents that are similar hash to the same bucket</a:t>
            </a:r>
          </a:p>
          <a:p>
            <a:r>
              <a:rPr lang="en-US" sz="2000" b="1" dirty="0"/>
              <a:t>-- Pass 2: </a:t>
            </a:r>
            <a:r>
              <a:rPr lang="en-US" sz="2000" dirty="0"/>
              <a:t>Only compare documents that are </a:t>
            </a:r>
            <a:r>
              <a:rPr lang="en-US" sz="2000" b="1" dirty="0"/>
              <a:t>candidates </a:t>
            </a:r>
            <a:br>
              <a:rPr lang="en-US" sz="2000" b="1" dirty="0"/>
            </a:br>
            <a:r>
              <a:rPr lang="en-US" sz="2000" dirty="0"/>
              <a:t>(i.e., they hashed to a same bucket)</a:t>
            </a:r>
          </a:p>
          <a:p>
            <a:r>
              <a:rPr lang="en-US" sz="2000" b="1" dirty="0"/>
              <a:t>Benefits: Instead of O(N</a:t>
            </a:r>
            <a:r>
              <a:rPr lang="en-US" sz="2000" b="1" baseline="30000" dirty="0"/>
              <a:t>2</a:t>
            </a:r>
            <a:r>
              <a:rPr lang="en-US" sz="2000" b="1" dirty="0"/>
              <a:t>) comparisons, we need O(N) comparisons to find similar documents</a:t>
            </a:r>
          </a:p>
        </p:txBody>
      </p:sp>
    </p:spTree>
    <p:extLst>
      <p:ext uri="{BB962C8B-B14F-4D97-AF65-F5344CB8AC3E}">
        <p14:creationId xmlns:p14="http://schemas.microsoft.com/office/powerpoint/2010/main" val="349797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Finding Similar Items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dirty="0"/>
              <a:t>Distance Measures</a:t>
            </a:r>
          </a:p>
        </p:txBody>
      </p:sp>
      <p:sp>
        <p:nvSpPr>
          <p:cNvPr id="243715" name="Rectangle 3"/>
          <p:cNvSpPr>
            <a:spLocks noGrp="1" noChangeArrowheads="1"/>
          </p:cNvSpPr>
          <p:nvPr>
            <p:ph type="body" idx="1"/>
          </p:nvPr>
        </p:nvSpPr>
        <p:spPr>
          <a:xfrm>
            <a:off x="457200" y="1295400"/>
            <a:ext cx="8229600" cy="4419600"/>
          </a:xfrm>
        </p:spPr>
        <p:txBody>
          <a:bodyPr>
            <a:normAutofit fontScale="92500" lnSpcReduction="10000"/>
          </a:bodyPr>
          <a:lstStyle/>
          <a:p>
            <a:pPr marL="438912" lvl="1" indent="-320040">
              <a:spcBef>
                <a:spcPts val="0"/>
              </a:spcBef>
              <a:buClr>
                <a:schemeClr val="accent1"/>
              </a:buClr>
              <a:buSzPct val="80000"/>
              <a:buFont typeface="Wingdings 2"/>
              <a:buChar char=""/>
            </a:pPr>
            <a:r>
              <a:rPr lang="en-US" sz="3200" b="1" dirty="0">
                <a:solidFill>
                  <a:srgbClr val="D60093"/>
                </a:solidFill>
              </a:rPr>
              <a:t>Goal:</a:t>
            </a:r>
            <a:r>
              <a:rPr lang="en-US" sz="3200" b="1" dirty="0">
                <a:solidFill>
                  <a:srgbClr val="0000FF"/>
                </a:solidFill>
              </a:rPr>
              <a:t> Find near-neighbors in high-dim. space</a:t>
            </a:r>
          </a:p>
          <a:p>
            <a:pPr lvl="1"/>
            <a:r>
              <a:rPr lang="en-US" dirty="0"/>
              <a:t>We formally define “near neighbors” as </a:t>
            </a:r>
            <a:br>
              <a:rPr lang="en-US" dirty="0"/>
            </a:br>
            <a:r>
              <a:rPr lang="en-US" dirty="0"/>
              <a:t>points that are a “small distance” apart</a:t>
            </a:r>
          </a:p>
          <a:p>
            <a:r>
              <a:rPr lang="en-US" dirty="0"/>
              <a:t>For each application, we first need to define what “</a:t>
            </a:r>
            <a:r>
              <a:rPr lang="en-US" b="1" dirty="0"/>
              <a:t>distance</a:t>
            </a:r>
            <a:r>
              <a:rPr lang="en-US" dirty="0"/>
              <a:t>” means</a:t>
            </a:r>
          </a:p>
          <a:p>
            <a:r>
              <a:rPr lang="en-US" b="1" dirty="0">
                <a:solidFill>
                  <a:srgbClr val="D60093"/>
                </a:solidFill>
              </a:rPr>
              <a:t>Today: </a:t>
            </a:r>
            <a:r>
              <a:rPr lang="en-US" b="1" dirty="0" err="1">
                <a:solidFill>
                  <a:srgbClr val="0000FF"/>
                </a:solidFill>
              </a:rPr>
              <a:t>Jaccard</a:t>
            </a:r>
            <a:r>
              <a:rPr lang="en-US" b="1" dirty="0">
                <a:solidFill>
                  <a:srgbClr val="0000FF"/>
                </a:solidFill>
              </a:rPr>
              <a:t> distance/similarity</a:t>
            </a:r>
          </a:p>
          <a:p>
            <a:pPr lvl="1"/>
            <a:r>
              <a:rPr lang="en-US" dirty="0"/>
              <a:t>The </a:t>
            </a:r>
            <a:r>
              <a:rPr lang="en-US" b="1" dirty="0" err="1">
                <a:solidFill>
                  <a:srgbClr val="FF0066"/>
                </a:solidFill>
              </a:rPr>
              <a:t>Jaccard</a:t>
            </a:r>
            <a:r>
              <a:rPr lang="en-US" b="1" dirty="0">
                <a:solidFill>
                  <a:srgbClr val="FF0066"/>
                </a:solidFill>
              </a:rPr>
              <a:t> similarity</a:t>
            </a:r>
            <a:r>
              <a:rPr lang="en-US" i="1" dirty="0">
                <a:solidFill>
                  <a:srgbClr val="FF0066"/>
                </a:solidFill>
              </a:rPr>
              <a:t> </a:t>
            </a:r>
            <a:r>
              <a:rPr lang="en-US" dirty="0"/>
              <a:t>of two </a:t>
            </a:r>
            <a:r>
              <a:rPr lang="en-US" b="1" dirty="0">
                <a:solidFill>
                  <a:srgbClr val="FF0066"/>
                </a:solidFill>
              </a:rPr>
              <a:t>sets</a:t>
            </a:r>
            <a:r>
              <a:rPr lang="en-US" dirty="0">
                <a:solidFill>
                  <a:srgbClr val="FF0066"/>
                </a:solidFill>
              </a:rPr>
              <a:t> </a:t>
            </a:r>
            <a:r>
              <a:rPr lang="en-US" dirty="0"/>
              <a:t>is the size of their intersection divided by the size of their union:</a:t>
            </a:r>
            <a:br>
              <a:rPr lang="en-US" dirty="0"/>
            </a:br>
            <a:r>
              <a:rPr lang="en-US" b="1" i="1" dirty="0" err="1"/>
              <a:t>sim</a:t>
            </a:r>
            <a:r>
              <a:rPr lang="en-US" b="1" dirty="0"/>
              <a:t>(C</a:t>
            </a:r>
            <a:r>
              <a:rPr lang="en-US" b="1" baseline="-25000" dirty="0"/>
              <a:t>1</a:t>
            </a:r>
            <a:r>
              <a:rPr lang="en-US" b="1" dirty="0"/>
              <a:t>, C</a:t>
            </a:r>
            <a:r>
              <a:rPr lang="en-US" b="1" baseline="-25000" dirty="0"/>
              <a:t>2</a:t>
            </a:r>
            <a:r>
              <a:rPr lang="en-US" b="1" dirty="0"/>
              <a:t>)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p>
          <a:p>
            <a:pPr lvl="1"/>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lvl="1"/>
            <a:endParaRPr lang="en-US" dirty="0"/>
          </a:p>
          <a:p>
            <a:pPr lvl="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Text Box 13"/>
          <p:cNvSpPr txBox="1">
            <a:spLocks noChangeArrowheads="1"/>
          </p:cNvSpPr>
          <p:nvPr/>
        </p:nvSpPr>
        <p:spPr bwMode="auto">
          <a:xfrm>
            <a:off x="5958798" y="5505271"/>
            <a:ext cx="2499402" cy="1200329"/>
          </a:xfrm>
          <a:prstGeom prst="rect">
            <a:avLst/>
          </a:prstGeom>
          <a:noFill/>
          <a:ln w="9525">
            <a:noFill/>
            <a:miter lim="800000"/>
            <a:headEnd/>
            <a:tailEnd/>
          </a:ln>
          <a:effectLst/>
        </p:spPr>
        <p:txBody>
          <a:bodyPr wrap="none">
            <a:spAutoFit/>
          </a:bodyPr>
          <a:lstStyle/>
          <a:p>
            <a:pPr eaLnBrk="0" hangingPunct="0"/>
            <a:r>
              <a:rPr lang="en-US" dirty="0">
                <a:solidFill>
                  <a:srgbClr val="008000"/>
                </a:solidFill>
                <a:latin typeface="Arial" pitchFamily="34" charset="0"/>
                <a:cs typeface="Arial" pitchFamily="34" charset="0"/>
              </a:rPr>
              <a:t>3 in intersection</a:t>
            </a:r>
          </a:p>
          <a:p>
            <a:pPr eaLnBrk="0" hangingPunct="0"/>
            <a:r>
              <a:rPr lang="en-US" dirty="0">
                <a:solidFill>
                  <a:srgbClr val="008000"/>
                </a:solidFill>
                <a:latin typeface="Arial" pitchFamily="34" charset="0"/>
                <a:cs typeface="Arial" pitchFamily="34" charset="0"/>
              </a:rPr>
              <a:t>8 in union</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similarity= 3/8</a:t>
            </a:r>
          </a:p>
          <a:p>
            <a:pPr eaLnBrk="0" hangingPunct="0"/>
            <a:r>
              <a:rPr lang="en-US" dirty="0" err="1">
                <a:solidFill>
                  <a:srgbClr val="008000"/>
                </a:solidFill>
                <a:latin typeface="Arial" pitchFamily="34" charset="0"/>
                <a:cs typeface="Arial" pitchFamily="34" charset="0"/>
              </a:rPr>
              <a:t>Jaccard</a:t>
            </a:r>
            <a:r>
              <a:rPr lang="en-US" dirty="0">
                <a:solidFill>
                  <a:srgbClr val="008000"/>
                </a:solidFill>
                <a:latin typeface="Arial" pitchFamily="34" charset="0"/>
                <a:cs typeface="Arial" pitchFamily="34" charset="0"/>
              </a:rPr>
              <a:t> distance = 5/8</a:t>
            </a:r>
          </a:p>
        </p:txBody>
      </p:sp>
      <p:grpSp>
        <p:nvGrpSpPr>
          <p:cNvPr id="8" name="Group 7"/>
          <p:cNvGrpSpPr/>
          <p:nvPr/>
        </p:nvGrpSpPr>
        <p:grpSpPr>
          <a:xfrm>
            <a:off x="3505200" y="5638800"/>
            <a:ext cx="2286000" cy="990600"/>
            <a:chOff x="3124200" y="1371600"/>
            <a:chExt cx="2667000" cy="1600200"/>
          </a:xfrm>
        </p:grpSpPr>
        <p:sp>
          <p:nvSpPr>
            <p:cNvPr id="9"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0"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11"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
        <p:nvSpPr>
          <p:cNvPr id="18" name="Oval 6"/>
          <p:cNvSpPr>
            <a:spLocks noChangeArrowheads="1"/>
          </p:cNvSpPr>
          <p:nvPr/>
        </p:nvSpPr>
        <p:spPr bwMode="auto">
          <a:xfrm>
            <a:off x="3995451" y="6411847"/>
            <a:ext cx="91440" cy="9144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3033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71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7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p:txBody>
          <a:bodyPr/>
          <a:lstStyle/>
          <a:p>
            <a:r>
              <a:rPr lang="en-US" dirty="0"/>
              <a:t>Task: Finding Similar Documents</a:t>
            </a:r>
          </a:p>
        </p:txBody>
      </p:sp>
      <mc:AlternateContent xmlns:mc="http://schemas.openxmlformats.org/markup-compatibility/2006" xmlns:a14="http://schemas.microsoft.com/office/drawing/2010/main">
        <mc:Choice Requires="a14">
          <p:sp>
            <p:nvSpPr>
              <p:cNvPr id="265219" name="Content Placeholder 2"/>
              <p:cNvSpPr>
                <a:spLocks noGrp="1"/>
              </p:cNvSpPr>
              <p:nvPr>
                <p:ph idx="1"/>
              </p:nvPr>
            </p:nvSpPr>
            <p:spPr>
              <a:xfrm>
                <a:off x="457200" y="1295400"/>
                <a:ext cx="8534400" cy="5562600"/>
              </a:xfrm>
            </p:spPr>
            <p:txBody>
              <a:bodyPr>
                <a:normAutofit fontScale="92500" lnSpcReduction="10000"/>
              </a:bodyPr>
              <a:lstStyle/>
              <a:p>
                <a:r>
                  <a:rPr lang="en-US" b="1" dirty="0">
                    <a:solidFill>
                      <a:srgbClr val="FF0066"/>
                    </a:solidFill>
                  </a:rPr>
                  <a:t>Goal:</a:t>
                </a:r>
                <a:r>
                  <a:rPr lang="en-US" b="1" dirty="0">
                    <a:solidFill>
                      <a:srgbClr val="CC0000"/>
                    </a:solidFill>
                  </a:rPr>
                  <a:t> </a:t>
                </a:r>
                <a:r>
                  <a:rPr lang="en-US" b="1" dirty="0"/>
                  <a:t>Given a large number (</a:t>
                </a:r>
                <a14:m>
                  <m:oMath xmlns:m="http://schemas.openxmlformats.org/officeDocument/2006/math">
                    <m:r>
                      <a:rPr lang="en-US" b="1" i="1" dirty="0" smtClean="0">
                        <a:latin typeface="Cambria Math"/>
                      </a:rPr>
                      <m:t>𝑵</m:t>
                    </m:r>
                  </m:oMath>
                </a14:m>
                <a:r>
                  <a:rPr lang="en-US" b="1" dirty="0"/>
                  <a:t> in the millions or billions) of documents, find “near duplicate” pairs</a:t>
                </a:r>
              </a:p>
              <a:p>
                <a:r>
                  <a:rPr lang="en-US" b="1" dirty="0">
                    <a:solidFill>
                      <a:srgbClr val="FF0066"/>
                    </a:solidFill>
                  </a:rPr>
                  <a:t>Applications:</a:t>
                </a:r>
              </a:p>
              <a:p>
                <a:pPr lvl="1"/>
                <a:r>
                  <a:rPr lang="en-US" dirty="0"/>
                  <a:t>Mirror websites, or approximate mirrors</a:t>
                </a:r>
              </a:p>
              <a:p>
                <a:pPr lvl="2"/>
                <a:r>
                  <a:rPr lang="en-US" dirty="0"/>
                  <a:t>Don’t want to show both in search results</a:t>
                </a:r>
              </a:p>
              <a:p>
                <a:pPr lvl="1"/>
                <a:r>
                  <a:rPr lang="en-US" dirty="0"/>
                  <a:t>Similar news articles at many news sites</a:t>
                </a:r>
              </a:p>
              <a:p>
                <a:pPr lvl="2"/>
                <a:r>
                  <a:rPr lang="en-US" dirty="0"/>
                  <a:t>Cluster articles by “same story”</a:t>
                </a:r>
              </a:p>
              <a:p>
                <a:r>
                  <a:rPr lang="en-US" b="1" dirty="0">
                    <a:solidFill>
                      <a:srgbClr val="FF0066"/>
                    </a:solidFill>
                  </a:rPr>
                  <a:t>Problems:</a:t>
                </a:r>
              </a:p>
              <a:p>
                <a:pPr lvl="1"/>
                <a:r>
                  <a:rPr lang="en-US" dirty="0"/>
                  <a:t>Many small pieces of one document can appear </a:t>
                </a:r>
                <a:br>
                  <a:rPr lang="en-US" dirty="0"/>
                </a:br>
                <a:r>
                  <a:rPr lang="en-US" dirty="0"/>
                  <a:t>out of order in another</a:t>
                </a:r>
              </a:p>
              <a:p>
                <a:pPr lvl="1"/>
                <a:r>
                  <a:rPr lang="en-US" dirty="0"/>
                  <a:t>Too many documents to compare all pairs</a:t>
                </a:r>
              </a:p>
              <a:p>
                <a:pPr lvl="1"/>
                <a:r>
                  <a:rPr lang="en-US" dirty="0"/>
                  <a:t>Documents are so large or so many that they cannot </a:t>
                </a:r>
                <a:br>
                  <a:rPr lang="en-US" dirty="0"/>
                </a:br>
                <a:r>
                  <a:rPr lang="en-US" dirty="0"/>
                  <a:t>fit in main memory</a:t>
                </a:r>
              </a:p>
              <a:p>
                <a:endParaRPr lang="en-US" dirty="0"/>
              </a:p>
              <a:p>
                <a:pPr lvl="1"/>
                <a:endParaRPr lang="en-US" dirty="0"/>
              </a:p>
            </p:txBody>
          </p:sp>
        </mc:Choice>
        <mc:Fallback xmlns="">
          <p:sp>
            <p:nvSpPr>
              <p:cNvPr id="265219" name="Content Placeholder 2"/>
              <p:cNvSpPr>
                <a:spLocks noGrp="1" noRot="1" noChangeAspect="1" noMove="1" noResize="1" noEditPoints="1" noAdjustHandles="1" noChangeArrowheads="1" noChangeShapeType="1" noTextEdit="1"/>
              </p:cNvSpPr>
              <p:nvPr>
                <p:ph idx="1"/>
              </p:nvPr>
            </p:nvSpPr>
            <p:spPr>
              <a:xfrm>
                <a:off x="457200" y="1295400"/>
                <a:ext cx="8534400" cy="5562600"/>
              </a:xfrm>
              <a:blipFill rotWithShape="1">
                <a:blip r:embed="rId2"/>
                <a:stretch>
                  <a:fillRect t="-1425" r="-643" b="-11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2159745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5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 documents to sets</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39524C00-7883-447F-993D-93A8BDF0ACB6}" type="slidenum">
              <a:rPr lang="en-US"/>
              <a:pPr/>
              <a:t>16</a:t>
            </a:fld>
            <a:endParaRPr lang="en-US"/>
          </a:p>
        </p:txBody>
      </p:sp>
    </p:spTree>
    <p:extLst>
      <p:ext uri="{BB962C8B-B14F-4D97-AF65-F5344CB8AC3E}">
        <p14:creationId xmlns:p14="http://schemas.microsoft.com/office/powerpoint/2010/main" val="174970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17</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0" y="3048000"/>
            <a:ext cx="1354138" cy="2578100"/>
            <a:chOff x="1488" y="1920"/>
            <a:chExt cx="853" cy="1624"/>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doc-</a:t>
              </a:r>
            </a:p>
            <a:p>
              <a:r>
                <a:rPr lang="en-US" sz="1800" dirty="0" err="1">
                  <a:latin typeface="Arial" pitchFamily="34" charset="0"/>
                  <a:cs typeface="Arial" pitchFamily="34" charset="0"/>
                </a:rPr>
                <a:t>ument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Convert documents to sets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normAutofit/>
          </a:bodyPr>
          <a:lstStyle/>
          <a:p>
            <a:r>
              <a:rPr lang="en-US" dirty="0"/>
              <a:t>Documents as High-Dim Data</a:t>
            </a:r>
          </a:p>
        </p:txBody>
      </p:sp>
      <p:sp>
        <p:nvSpPr>
          <p:cNvPr id="267267" name="Content Placeholder 2"/>
          <p:cNvSpPr>
            <a:spLocks noGrp="1"/>
          </p:cNvSpPr>
          <p:nvPr>
            <p:ph idx="1"/>
          </p:nvPr>
        </p:nvSpPr>
        <p:spPr/>
        <p:txBody>
          <a:bodyPr/>
          <a:lstStyle/>
          <a:p>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 documents to sets</a:t>
            </a:r>
          </a:p>
          <a:p>
            <a:pPr lvl="8"/>
            <a:endParaRPr lang="en-US" dirty="0"/>
          </a:p>
          <a:p>
            <a:r>
              <a:rPr lang="en-US" b="1" dirty="0">
                <a:solidFill>
                  <a:srgbClr val="008000"/>
                </a:solidFill>
              </a:rPr>
              <a:t>Simple approaches:</a:t>
            </a:r>
          </a:p>
          <a:p>
            <a:pPr lvl="1"/>
            <a:r>
              <a:rPr lang="en-US" dirty="0"/>
              <a:t>Document = set of words appearing in document</a:t>
            </a:r>
          </a:p>
          <a:p>
            <a:pPr lvl="1"/>
            <a:r>
              <a:rPr lang="en-US" dirty="0"/>
              <a:t>Document = set of “important” words</a:t>
            </a:r>
          </a:p>
          <a:p>
            <a:pPr lvl="1"/>
            <a:r>
              <a:rPr lang="en-US" dirty="0"/>
              <a:t>Don’t work well for this application. </a:t>
            </a:r>
            <a:r>
              <a:rPr lang="en-US" dirty="0">
                <a:solidFill>
                  <a:srgbClr val="D60093"/>
                </a:solidFill>
              </a:rPr>
              <a:t>Why?</a:t>
            </a:r>
          </a:p>
          <a:p>
            <a:pPr lvl="8"/>
            <a:endParaRPr lang="en-US" b="1" dirty="0">
              <a:solidFill>
                <a:schemeClr val="accent2"/>
              </a:solidFill>
            </a:endParaRPr>
          </a:p>
          <a:p>
            <a:r>
              <a:rPr lang="en-US" b="1" dirty="0">
                <a:solidFill>
                  <a:srgbClr val="0000FF"/>
                </a:solidFill>
              </a:rPr>
              <a:t>Need to account for ordering of words!</a:t>
            </a:r>
          </a:p>
          <a:p>
            <a:r>
              <a:rPr lang="en-US" dirty="0"/>
              <a:t>A different way: </a:t>
            </a:r>
            <a:r>
              <a:rPr lang="en-US" b="1" dirty="0">
                <a:solidFill>
                  <a:srgbClr val="FF0066"/>
                </a:solidFill>
              </a:rPr>
              <a:t>Shingles!</a:t>
            </a:r>
          </a:p>
          <a:p>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8663864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Define: Shingles</a:t>
            </a:r>
          </a:p>
        </p:txBody>
      </p:sp>
      <p:sp>
        <p:nvSpPr>
          <p:cNvPr id="268292" name="Rectangle 3"/>
          <p:cNvSpPr>
            <a:spLocks noGrp="1" noChangeArrowheads="1"/>
          </p:cNvSpPr>
          <p:nvPr>
            <p:ph idx="1"/>
          </p:nvPr>
        </p:nvSpPr>
        <p:spPr>
          <a:xfrm>
            <a:off x="457200" y="1295400"/>
            <a:ext cx="8229600" cy="5410200"/>
          </a:xfrm>
        </p:spPr>
        <p:txBody>
          <a:bodyPr>
            <a:normAutofit/>
          </a:bodyPr>
          <a:lstStyle/>
          <a:p>
            <a:r>
              <a:rPr lang="en-US" dirty="0"/>
              <a:t>A </a:t>
            </a:r>
            <a:r>
              <a:rPr lang="en-US" i="1" dirty="0">
                <a:solidFill>
                  <a:srgbClr val="FF0066"/>
                </a:solidFill>
              </a:rPr>
              <a:t>k</a:t>
            </a:r>
            <a:r>
              <a:rPr lang="en-US" dirty="0">
                <a:solidFill>
                  <a:srgbClr val="FF0066"/>
                </a:solidFill>
              </a:rPr>
              <a:t>-shingle</a:t>
            </a:r>
            <a:r>
              <a:rPr lang="en-US" dirty="0"/>
              <a:t> (or </a:t>
            </a:r>
            <a:r>
              <a:rPr lang="en-US" i="1" dirty="0">
                <a:solidFill>
                  <a:srgbClr val="FF0066"/>
                </a:solidFill>
              </a:rPr>
              <a:t>k</a:t>
            </a:r>
            <a:r>
              <a:rPr lang="en-US" dirty="0">
                <a:solidFill>
                  <a:srgbClr val="FF0066"/>
                </a:solidFill>
              </a:rPr>
              <a:t>-gram</a:t>
            </a:r>
            <a:r>
              <a:rPr lang="en-US" dirty="0"/>
              <a:t>) for a document is a sequence of </a:t>
            </a:r>
            <a:r>
              <a:rPr lang="en-US" i="1" dirty="0"/>
              <a:t>k </a:t>
            </a:r>
            <a:r>
              <a:rPr lang="en-US" dirty="0"/>
              <a:t>tokens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examples</a:t>
            </a:r>
          </a:p>
          <a:p>
            <a:pPr lvl="8"/>
            <a:endParaRPr lang="en-US" dirty="0">
              <a:solidFill>
                <a:srgbClr val="33CC33"/>
              </a:solidFill>
            </a:endParaRPr>
          </a:p>
          <a:p>
            <a:r>
              <a:rPr lang="en-US" b="1" dirty="0">
                <a:solidFill>
                  <a:srgbClr val="0000FF"/>
                </a:solidFill>
              </a:rPr>
              <a:t>Example:</a:t>
            </a:r>
            <a:r>
              <a:rPr lang="en-US" dirty="0">
                <a:solidFill>
                  <a:srgbClr val="0000FF"/>
                </a:solidFill>
              </a:rPr>
              <a:t> </a:t>
            </a:r>
            <a:r>
              <a:rPr lang="en-US" b="1" dirty="0"/>
              <a:t>k=2</a:t>
            </a:r>
            <a:r>
              <a:rPr lang="en-US" dirty="0"/>
              <a:t>; document </a:t>
            </a:r>
            <a:r>
              <a:rPr lang="en-US" b="1" dirty="0"/>
              <a:t>D</a:t>
            </a:r>
            <a:r>
              <a:rPr lang="en-US" b="1" baseline="-25000" dirty="0"/>
              <a:t>1 </a:t>
            </a:r>
            <a:r>
              <a:rPr lang="en-US"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p>
          <a:p>
            <a:pPr lvl="1"/>
            <a:r>
              <a:rPr lang="en-US" b="1" dirty="0">
                <a:solidFill>
                  <a:srgbClr val="008000"/>
                </a:solidFill>
              </a:rPr>
              <a:t>Option:</a:t>
            </a:r>
            <a:r>
              <a:rPr lang="en-US" dirty="0"/>
              <a:t> Shingles as a bag (</a:t>
            </a:r>
            <a:r>
              <a:rPr lang="en-US" dirty="0" err="1"/>
              <a:t>multiset</a:t>
            </a:r>
            <a:r>
              <a:rPr lang="en-US" dirty="0"/>
              <a:t>), count </a:t>
            </a:r>
            <a:r>
              <a:rPr lang="en-US" dirty="0" err="1">
                <a:latin typeface="Times New Roman" pitchFamily="18" charset="0"/>
                <a:cs typeface="Times New Roman" pitchFamily="18" charset="0"/>
              </a:rPr>
              <a:t>ab</a:t>
            </a:r>
            <a:r>
              <a:rPr lang="en-US" dirty="0"/>
              <a:t> twice: </a:t>
            </a:r>
            <a:r>
              <a:rPr lang="en-US" b="1" dirty="0"/>
              <a:t>S’(D</a:t>
            </a:r>
            <a:r>
              <a:rPr lang="en-US" b="1" baseline="-25000" dirty="0"/>
              <a:t>1</a:t>
            </a:r>
            <a:r>
              <a:rPr lang="en-US" b="1" dirty="0"/>
              <a:t>) = </a:t>
            </a:r>
            <a:r>
              <a:rPr lang="en-US" dirty="0"/>
              <a:t>{</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ab</a:t>
            </a:r>
            <a:r>
              <a:rPr lang="en-US" dirty="0"/>
              <a:t>}</a:t>
            </a:r>
          </a:p>
          <a:p>
            <a:endParaRPr lang="en-US" b="1" dirty="0">
              <a:solidFill>
                <a:schemeClr val="accent3"/>
              </a:solidFill>
            </a:endParaRP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dirty="0"/>
          </a:p>
        </p:txBody>
      </p:sp>
    </p:spTree>
    <p:extLst>
      <p:ext uri="{BB962C8B-B14F-4D97-AF65-F5344CB8AC3E}">
        <p14:creationId xmlns:p14="http://schemas.microsoft.com/office/powerpoint/2010/main" val="32159187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p:txBody>
          <a:bodyPr>
            <a:normAutofit/>
          </a:bodyPr>
          <a:lstStyle/>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a:p>
            <a:pPr lvl="1"/>
            <a:r>
              <a:rPr lang="en-US" b="1" dirty="0">
                <a:solidFill>
                  <a:srgbClr val="0000FF"/>
                </a:solidFill>
              </a:rPr>
              <a:t>Idea:</a:t>
            </a:r>
            <a:r>
              <a:rPr lang="en-US" dirty="0"/>
              <a:t> Two documents could (rarely) appear to have shingles in common, when in fact only the hash-values were shared</a:t>
            </a:r>
          </a:p>
          <a:p>
            <a:r>
              <a:rPr lang="en-US" b="1" dirty="0">
                <a:solidFill>
                  <a:srgbClr val="008000"/>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err="1">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err="1">
                <a:latin typeface="Times New Roman" pitchFamily="18" charset="0"/>
                <a:cs typeface="Times New Roman" pitchFamily="18" charset="0"/>
              </a:rPr>
              <a:t>ca</a:t>
            </a:r>
            <a:r>
              <a:rPr lang="en-US" dirty="0"/>
              <a:t>}</a:t>
            </a:r>
            <a:br>
              <a:rPr lang="en-US" dirty="0"/>
            </a:br>
            <a:r>
              <a:rPr lang="en-US" dirty="0"/>
              <a:t>Hash the singles: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41283059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p:txBody>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dirty="0"/>
              <a:t>Equivalently, each document is a </a:t>
            </a:r>
            <a:br>
              <a:rPr lang="en-US" dirty="0"/>
            </a:br>
            <a:r>
              <a:rPr lang="en-US" dirty="0"/>
              <a:t>0/1 vector in the space of </a:t>
            </a:r>
            <a:r>
              <a:rPr lang="en-US" i="1" dirty="0"/>
              <a:t>k</a:t>
            </a:r>
            <a:r>
              <a:rPr lang="en-US" dirty="0"/>
              <a:t>-shingles</a:t>
            </a:r>
          </a:p>
          <a:p>
            <a:pPr lvl="1"/>
            <a:r>
              <a:rPr lang="en-US" dirty="0"/>
              <a:t>Each unique shingle is a dimension</a:t>
            </a:r>
          </a:p>
          <a:p>
            <a:pPr lvl="1"/>
            <a:r>
              <a:rPr lang="en-US" dirty="0"/>
              <a:t>Vectors are very sparse</a:t>
            </a:r>
          </a:p>
          <a:p>
            <a:r>
              <a:rPr lang="en-US" b="1" dirty="0"/>
              <a:t>A natural similarity measure is the </a:t>
            </a:r>
            <a:br>
              <a:rPr lang="en-US" dirty="0"/>
            </a:br>
            <a:r>
              <a:rPr lang="en-US" b="1" dirty="0" err="1">
                <a:solidFill>
                  <a:srgbClr val="D60093"/>
                </a:solidFill>
              </a:rPr>
              <a:t>Jaccard</a:t>
            </a:r>
            <a:r>
              <a:rPr lang="en-US" b="1" dirty="0">
                <a:solidFill>
                  <a:srgbClr val="D60093"/>
                </a:solidFill>
              </a:rPr>
              <a:t> similarity:</a:t>
            </a:r>
          </a:p>
          <a:p>
            <a:pPr>
              <a:buNone/>
            </a:pPr>
            <a:r>
              <a:rPr lang="en-US" i="1" dirty="0"/>
              <a:t>		</a:t>
            </a:r>
            <a:r>
              <a:rPr lang="en-US" i="1" dirty="0" err="1"/>
              <a:t>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22</a:t>
            </a:fld>
            <a:endParaRPr lang="en-US"/>
          </a:p>
        </p:txBody>
      </p:sp>
      <p:sp>
        <p:nvSpPr>
          <p:cNvPr id="7" name="Oval 3"/>
          <p:cNvSpPr>
            <a:spLocks noChangeArrowheads="1"/>
          </p:cNvSpPr>
          <p:nvPr/>
        </p:nvSpPr>
        <p:spPr bwMode="auto">
          <a:xfrm>
            <a:off x="37338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56007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6019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59436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5829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4495800" y="60960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5867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62484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64008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154276129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2"/>
          <p:cNvSpPr>
            <a:spLocks noGrp="1" noChangeArrowheads="1"/>
          </p:cNvSpPr>
          <p:nvPr>
            <p:ph type="title"/>
          </p:nvPr>
        </p:nvSpPr>
        <p:spPr/>
        <p:txBody>
          <a:bodyPr/>
          <a:lstStyle/>
          <a:p>
            <a:r>
              <a:rPr lang="en-US"/>
              <a:t>Working Assumption</a:t>
            </a:r>
          </a:p>
        </p:txBody>
      </p:sp>
      <p:sp>
        <p:nvSpPr>
          <p:cNvPr id="269316" name="Rectangle 3"/>
          <p:cNvSpPr>
            <a:spLocks noGrp="1" noChangeArrowheads="1"/>
          </p:cNvSpPr>
          <p:nvPr>
            <p:ph idx="1"/>
          </p:nvPr>
        </p:nvSpPr>
        <p:spPr/>
        <p:txBody>
          <a:bodyPr/>
          <a:lstStyle/>
          <a:p>
            <a:r>
              <a:rPr lang="en-US" b="1" dirty="0">
                <a:solidFill>
                  <a:srgbClr val="0000FF"/>
                </a:solidFill>
              </a:rPr>
              <a:t>Documents that have lots of shingles in common have similar text, even if the text appears in different order</a:t>
            </a:r>
          </a:p>
          <a:p>
            <a:pPr lvl="8"/>
            <a:endParaRPr lang="en-US" dirty="0"/>
          </a:p>
          <a:p>
            <a:r>
              <a:rPr lang="en-US" b="1" dirty="0">
                <a:solidFill>
                  <a:srgbClr val="008000"/>
                </a:solidFill>
              </a:rPr>
              <a:t>Caveat:</a:t>
            </a:r>
            <a:r>
              <a:rPr lang="en-US" dirty="0"/>
              <a:t> You must pick </a:t>
            </a:r>
            <a:r>
              <a:rPr lang="en-US" b="1" i="1" dirty="0"/>
              <a:t>k</a:t>
            </a:r>
            <a:r>
              <a:rPr lang="en-US" dirty="0"/>
              <a:t> large enough, or most documents will have most shingles</a:t>
            </a:r>
          </a:p>
          <a:p>
            <a:pPr lvl="1"/>
            <a:r>
              <a:rPr lang="en-US" b="1" i="1" dirty="0"/>
              <a:t>k</a:t>
            </a:r>
            <a:r>
              <a:rPr lang="en-US" i="1" dirty="0"/>
              <a:t> </a:t>
            </a:r>
            <a:r>
              <a:rPr lang="en-US" dirty="0"/>
              <a:t>= 5 is OK for short documents</a:t>
            </a:r>
          </a:p>
          <a:p>
            <a:pPr lvl="1"/>
            <a:r>
              <a:rPr lang="en-US" b="1" i="1" dirty="0"/>
              <a:t>k</a:t>
            </a:r>
            <a:r>
              <a:rPr lang="en-US" dirty="0"/>
              <a:t> = 10 is better for long documents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111010951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a:t>
            </a:r>
            <a:r>
              <a:rPr lang="en-US" dirty="0" err="1"/>
              <a:t>Minhash</a:t>
            </a:r>
            <a:r>
              <a:rPr lang="en-US" dirty="0"/>
              <a:t>/LSH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257801"/>
              </a:xfrm>
            </p:spPr>
            <p:txBody>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p>
              <a:p>
                <a:pPr lvl="8"/>
                <a:endParaRPr lang="en-US" dirty="0">
                  <a:solidFill>
                    <a:srgbClr val="0000FF"/>
                  </a:solidFill>
                </a:endParaRPr>
              </a:p>
              <a:p>
                <a:r>
                  <a:rPr lang="en-US" dirty="0"/>
                  <a:t>Naïvely, we would have to compute </a:t>
                </a:r>
                <a:r>
                  <a:rPr lang="en-US" b="1" dirty="0">
                    <a:solidFill>
                      <a:srgbClr val="FF0066"/>
                    </a:solidFill>
                  </a:rPr>
                  <a:t>pairwise </a:t>
                </a:r>
                <a:br>
                  <a:rPr lang="en-US" b="1" dirty="0">
                    <a:solidFill>
                      <a:srgbClr val="FF0066"/>
                    </a:solidFill>
                  </a:rPr>
                </a:br>
                <a:r>
                  <a:rPr lang="en-US" b="1" dirty="0" err="1">
                    <a:solidFill>
                      <a:srgbClr val="FF0066"/>
                    </a:solidFill>
                  </a:rPr>
                  <a:t>Jaccard</a:t>
                </a:r>
                <a:r>
                  <a:rPr lang="en-US" b="1" dirty="0">
                    <a:solidFill>
                      <a:srgbClr val="FF0066"/>
                    </a:solidFill>
                  </a:rPr>
                  <a:t> similarities </a:t>
                </a:r>
                <a:r>
                  <a:rPr lang="en-US" dirty="0"/>
                  <a:t>for </a:t>
                </a:r>
                <a:r>
                  <a:rPr lang="en-US" b="1" dirty="0"/>
                  <a:t>every pair of docs</a:t>
                </a:r>
              </a:p>
              <a:p>
                <a:pPr lvl="1"/>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1"/>
                <a:r>
                  <a:rPr lang="en-US" dirty="0">
                    <a:cs typeface="Arial" pitchFamily="34" charset="0"/>
                  </a:rPr>
                  <a:t>At 10</a:t>
                </a:r>
                <a:r>
                  <a:rPr lang="en-US" baseline="30000" dirty="0">
                    <a:cs typeface="Arial" pitchFamily="34" charset="0"/>
                  </a:rPr>
                  <a:t>5</a:t>
                </a:r>
                <a:r>
                  <a:rPr lang="en-US" dirty="0">
                    <a:cs typeface="Arial" pitchFamily="34" charset="0"/>
                  </a:rPr>
                  <a:t> </a:t>
                </a:r>
                <a:r>
                  <a:rPr lang="en-US" dirty="0" err="1">
                    <a:cs typeface="Arial" pitchFamily="34" charset="0"/>
                  </a:rPr>
                  <a:t>secs</a:t>
                </a:r>
                <a:r>
                  <a:rPr lang="en-US" dirty="0">
                    <a:cs typeface="Arial" pitchFamily="34" charset="0"/>
                  </a:rPr>
                  <a:t>/day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p>
              <a:p>
                <a:pPr lvl="8"/>
                <a:endParaRPr lang="en-US" dirty="0">
                  <a:cs typeface="Arial" pitchFamily="34" charset="0"/>
                </a:endParaRPr>
              </a:p>
              <a:p>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2"/>
                <a:stretch>
                  <a:fillRect t="-696" r="-495"/>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Tree>
    <p:extLst>
      <p:ext uri="{BB962C8B-B14F-4D97-AF65-F5344CB8AC3E}">
        <p14:creationId xmlns:p14="http://schemas.microsoft.com/office/powerpoint/2010/main" val="42673295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err="1"/>
              <a:t>MinHashing</a:t>
            </a:r>
            <a:endParaRPr lang="en-US" dirty="0"/>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err="1">
                <a:solidFill>
                  <a:srgbClr val="FF0066"/>
                </a:solidFill>
              </a:rPr>
              <a:t>Minhashing</a:t>
            </a:r>
            <a:r>
              <a:rPr lang="en-US" sz="3200" b="1" i="1" dirty="0">
                <a:solidFill>
                  <a:srgbClr val="FF0066"/>
                </a:solidFill>
              </a:rPr>
              <a:t>:</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dirty="0"/>
              <a:t>Encoding Sets as Bit Vectors</a:t>
            </a:r>
          </a:p>
        </p:txBody>
      </p:sp>
      <p:sp>
        <p:nvSpPr>
          <p:cNvPr id="263171" name="Rectangle 3"/>
          <p:cNvSpPr>
            <a:spLocks noGrp="1" noChangeArrowheads="1"/>
          </p:cNvSpPr>
          <p:nvPr>
            <p:ph idx="1"/>
          </p:nvPr>
        </p:nvSpPr>
        <p:spPr>
          <a:xfrm>
            <a:off x="457200" y="1371600"/>
            <a:ext cx="8229600" cy="5181600"/>
          </a:xfrm>
        </p:spPr>
        <p:txBody>
          <a:bodyPr>
            <a:normAutofit/>
          </a:bodyPr>
          <a:lstStyle/>
          <a:p>
            <a:r>
              <a:rPr lang="en-US" sz="2800" dirty="0">
                <a:solidFill>
                  <a:srgbClr val="0000FF"/>
                </a:solidFill>
              </a:rPr>
              <a:t>Many similarity problems can be </a:t>
            </a:r>
            <a:br>
              <a:rPr lang="en-US" sz="2800" dirty="0">
                <a:solidFill>
                  <a:srgbClr val="0000FF"/>
                </a:solidFill>
              </a:rPr>
            </a:br>
            <a:r>
              <a:rPr lang="en-US" sz="2800" dirty="0">
                <a:solidFill>
                  <a:srgbClr val="0000FF"/>
                </a:solidFill>
              </a:rPr>
              <a:t>formalized as </a:t>
            </a:r>
            <a:r>
              <a:rPr lang="en-US" sz="2800" b="1" dirty="0">
                <a:solidFill>
                  <a:srgbClr val="0000FF"/>
                </a:solidFill>
              </a:rPr>
              <a:t>finding subsets that </a:t>
            </a:r>
            <a:br>
              <a:rPr lang="en-US" sz="2800" b="1" dirty="0">
                <a:solidFill>
                  <a:srgbClr val="0000FF"/>
                </a:solidFill>
              </a:rPr>
            </a:br>
            <a:r>
              <a:rPr lang="en-US" sz="2800" b="1" dirty="0">
                <a:solidFill>
                  <a:srgbClr val="0000FF"/>
                </a:solidFill>
              </a:rPr>
              <a:t>have significant intersection</a:t>
            </a:r>
          </a:p>
          <a:p>
            <a:r>
              <a:rPr lang="en-US" sz="2800" b="1" dirty="0">
                <a:solidFill>
                  <a:srgbClr val="FF0066"/>
                </a:solidFill>
              </a:rPr>
              <a:t>Encode sets using 0/1 (bit, </a:t>
            </a:r>
            <a:r>
              <a:rPr lang="en-US" sz="2800" b="1" dirty="0" err="1">
                <a:solidFill>
                  <a:srgbClr val="FF0066"/>
                </a:solidFill>
              </a:rPr>
              <a:t>boolean</a:t>
            </a:r>
            <a:r>
              <a:rPr lang="en-US" sz="2800" b="1" dirty="0">
                <a:solidFill>
                  <a:srgbClr val="FF0066"/>
                </a:solidFill>
              </a:rPr>
              <a:t>) vectors </a:t>
            </a:r>
          </a:p>
          <a:p>
            <a:pPr lvl="1"/>
            <a:r>
              <a:rPr lang="en-US" sz="2400" dirty="0"/>
              <a:t>One dimension per element in the universal set</a:t>
            </a:r>
          </a:p>
          <a:p>
            <a:r>
              <a:rPr lang="en-US" sz="2800" dirty="0"/>
              <a:t>Interpret </a:t>
            </a:r>
            <a:r>
              <a:rPr lang="en-US" sz="2800" dirty="0">
                <a:solidFill>
                  <a:srgbClr val="FF0066"/>
                </a:solidFill>
              </a:rPr>
              <a:t>set intersection as bitwise </a:t>
            </a:r>
            <a:r>
              <a:rPr lang="en-US" sz="2800" b="1" dirty="0">
                <a:solidFill>
                  <a:srgbClr val="FF0066"/>
                </a:solidFill>
              </a:rPr>
              <a:t>AND</a:t>
            </a:r>
            <a:r>
              <a:rPr lang="en-US" sz="2800" dirty="0"/>
              <a:t>, and </a:t>
            </a:r>
            <a:br>
              <a:rPr lang="en-US" sz="2800" dirty="0"/>
            </a:br>
            <a:r>
              <a:rPr lang="en-US" sz="2800" dirty="0">
                <a:solidFill>
                  <a:srgbClr val="0000FF"/>
                </a:solidFill>
              </a:rPr>
              <a:t>set union as bitwise </a:t>
            </a:r>
            <a:r>
              <a:rPr lang="en-US" sz="2800" b="1" dirty="0">
                <a:solidFill>
                  <a:srgbClr val="0000FF"/>
                </a:solidFill>
              </a:rPr>
              <a:t>OR</a:t>
            </a:r>
          </a:p>
          <a:p>
            <a:pPr lvl="8"/>
            <a:endParaRPr lang="en-US" sz="1400" dirty="0"/>
          </a:p>
          <a:p>
            <a:r>
              <a:rPr lang="en-US" sz="2800" b="1" dirty="0">
                <a:solidFill>
                  <a:srgbClr val="008000"/>
                </a:solidFill>
              </a:rPr>
              <a:t>Example:</a:t>
            </a:r>
            <a:r>
              <a:rPr lang="en-US" sz="2800" dirty="0"/>
              <a:t> </a:t>
            </a:r>
            <a:r>
              <a:rPr lang="en-US" sz="2800" b="1" dirty="0"/>
              <a:t>C</a:t>
            </a:r>
            <a:r>
              <a:rPr lang="en-US" sz="2800" b="1" baseline="-25000" dirty="0"/>
              <a:t>1</a:t>
            </a:r>
            <a:r>
              <a:rPr lang="en-US" sz="2800" dirty="0"/>
              <a:t> = 10111; </a:t>
            </a:r>
            <a:r>
              <a:rPr lang="en-US" sz="2800" b="1" dirty="0"/>
              <a:t>C</a:t>
            </a:r>
            <a:r>
              <a:rPr lang="en-US" sz="2800" b="1" baseline="-25000" dirty="0"/>
              <a:t>2</a:t>
            </a:r>
            <a:r>
              <a:rPr lang="en-US" sz="2800" dirty="0"/>
              <a:t> = 10011</a:t>
            </a:r>
          </a:p>
          <a:p>
            <a:pPr lvl="1"/>
            <a:r>
              <a:rPr lang="en-US" sz="2400" dirty="0"/>
              <a:t>Size of intersection </a:t>
            </a:r>
            <a:r>
              <a:rPr lang="en-US" sz="2400" b="1" dirty="0"/>
              <a:t>= 3</a:t>
            </a:r>
            <a:r>
              <a:rPr lang="en-US" sz="2400" dirty="0"/>
              <a:t>; size of union </a:t>
            </a:r>
            <a:r>
              <a:rPr lang="en-US" sz="2400" b="1" dirty="0"/>
              <a:t>= 4</a:t>
            </a:r>
            <a:r>
              <a:rPr lang="en-US" sz="2400" dirty="0"/>
              <a:t>, </a:t>
            </a:r>
          </a:p>
          <a:p>
            <a:pPr lvl="1"/>
            <a:r>
              <a:rPr lang="en-US" sz="2400" b="1" dirty="0" err="1"/>
              <a:t>Jaccard</a:t>
            </a:r>
            <a:r>
              <a:rPr lang="en-US" sz="2400" b="1" dirty="0"/>
              <a:t> similarity</a:t>
            </a:r>
            <a:r>
              <a:rPr lang="en-US" sz="2400" dirty="0"/>
              <a:t> (not distance) </a:t>
            </a:r>
            <a:r>
              <a:rPr lang="en-US" sz="2400" b="1" dirty="0"/>
              <a:t>= 3/4</a:t>
            </a:r>
          </a:p>
          <a:p>
            <a:pPr lvl="1"/>
            <a:r>
              <a:rPr lang="en-US" sz="2400" b="1" dirty="0"/>
              <a:t>Distance: d(C</a:t>
            </a:r>
            <a:r>
              <a:rPr lang="en-US" sz="2400" b="1" baseline="-25000" dirty="0"/>
              <a:t>1</a:t>
            </a:r>
            <a:r>
              <a:rPr lang="en-US" sz="2400" b="1" dirty="0"/>
              <a:t>,C</a:t>
            </a:r>
            <a:r>
              <a:rPr lang="en-US" sz="2400" b="1" baseline="-25000" dirty="0"/>
              <a:t>2</a:t>
            </a:r>
            <a:r>
              <a:rPr lang="en-US" sz="2400" b="1" dirty="0"/>
              <a:t>) = 1 – (</a:t>
            </a:r>
            <a:r>
              <a:rPr lang="en-US" sz="2400" b="1" dirty="0" err="1"/>
              <a:t>Jaccard</a:t>
            </a:r>
            <a:r>
              <a:rPr lang="en-US" sz="2400" b="1" dirty="0"/>
              <a:t> similarity) = 1/4</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a:p>
        </p:txBody>
      </p:sp>
      <p:grpSp>
        <p:nvGrpSpPr>
          <p:cNvPr id="31" name="Group 30"/>
          <p:cNvGrpSpPr/>
          <p:nvPr/>
        </p:nvGrpSpPr>
        <p:grpSpPr>
          <a:xfrm>
            <a:off x="6781800" y="1295400"/>
            <a:ext cx="2286000" cy="990600"/>
            <a:chOff x="3124200" y="1371600"/>
            <a:chExt cx="2667000" cy="1600200"/>
          </a:xfrm>
        </p:grpSpPr>
        <p:sp>
          <p:nvSpPr>
            <p:cNvPr id="32" name="Oval 3"/>
            <p:cNvSpPr>
              <a:spLocks noChangeArrowheads="1"/>
            </p:cNvSpPr>
            <p:nvPr/>
          </p:nvSpPr>
          <p:spPr bwMode="auto">
            <a:xfrm>
              <a:off x="38100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3" name="Oval 4"/>
            <p:cNvSpPr>
              <a:spLocks noChangeArrowheads="1"/>
            </p:cNvSpPr>
            <p:nvPr/>
          </p:nvSpPr>
          <p:spPr bwMode="auto">
            <a:xfrm>
              <a:off x="3124200" y="1371600"/>
              <a:ext cx="1981200" cy="1600200"/>
            </a:xfrm>
            <a:prstGeom prst="ellipse">
              <a:avLst/>
            </a:prstGeom>
            <a:noFill/>
            <a:ln w="9525">
              <a:solidFill>
                <a:schemeClr val="tx1"/>
              </a:solidFill>
              <a:round/>
              <a:headEnd/>
              <a:tailEnd/>
            </a:ln>
            <a:effectLst/>
          </p:spPr>
          <p:txBody>
            <a:bodyPr wrap="none" anchor="ctr"/>
            <a:lstStyle/>
            <a:p>
              <a:endParaRPr lang="en-US"/>
            </a:p>
          </p:txBody>
        </p:sp>
        <p:sp>
          <p:nvSpPr>
            <p:cNvPr id="34" name="Oval 5"/>
            <p:cNvSpPr>
              <a:spLocks noChangeArrowheads="1"/>
            </p:cNvSpPr>
            <p:nvPr/>
          </p:nvSpPr>
          <p:spPr bwMode="auto">
            <a:xfrm>
              <a:off x="3505200" y="183935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5" name="Oval 6"/>
            <p:cNvSpPr>
              <a:spLocks noChangeArrowheads="1"/>
            </p:cNvSpPr>
            <p:nvPr/>
          </p:nvSpPr>
          <p:spPr bwMode="auto">
            <a:xfrm>
              <a:off x="3479800" y="23563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6" name="Oval 7"/>
            <p:cNvSpPr>
              <a:spLocks noChangeArrowheads="1"/>
            </p:cNvSpPr>
            <p:nvPr/>
          </p:nvSpPr>
          <p:spPr bwMode="auto">
            <a:xfrm>
              <a:off x="4173220" y="1987062"/>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7" name="Oval 8"/>
            <p:cNvSpPr>
              <a:spLocks noChangeArrowheads="1"/>
            </p:cNvSpPr>
            <p:nvPr/>
          </p:nvSpPr>
          <p:spPr bwMode="auto">
            <a:xfrm>
              <a:off x="4635500" y="2280138"/>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8" name="Oval 9"/>
            <p:cNvSpPr>
              <a:spLocks noChangeArrowheads="1"/>
            </p:cNvSpPr>
            <p:nvPr/>
          </p:nvSpPr>
          <p:spPr bwMode="auto">
            <a:xfrm>
              <a:off x="4546600" y="1670537"/>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39" name="Oval 10"/>
            <p:cNvSpPr>
              <a:spLocks noChangeArrowheads="1"/>
            </p:cNvSpPr>
            <p:nvPr/>
          </p:nvSpPr>
          <p:spPr bwMode="auto">
            <a:xfrm>
              <a:off x="5417820" y="2110154"/>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0" name="Oval 11"/>
            <p:cNvSpPr>
              <a:spLocks noChangeArrowheads="1"/>
            </p:cNvSpPr>
            <p:nvPr/>
          </p:nvSpPr>
          <p:spPr bwMode="auto">
            <a:xfrm>
              <a:off x="5257800" y="2479431"/>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41" name="Oval 12"/>
            <p:cNvSpPr>
              <a:spLocks noChangeArrowheads="1"/>
            </p:cNvSpPr>
            <p:nvPr/>
          </p:nvSpPr>
          <p:spPr bwMode="auto">
            <a:xfrm>
              <a:off x="5257800" y="1676399"/>
              <a:ext cx="106680" cy="147711"/>
            </a:xfrm>
            <a:prstGeom prst="ellipse">
              <a:avLst/>
            </a:prstGeom>
            <a:solidFill>
              <a:srgbClr val="800080"/>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89088241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200" y="1295400"/>
            <a:ext cx="5943600" cy="5638800"/>
          </a:xfrm>
        </p:spPr>
        <p:txBody>
          <a:bodyPr>
            <a:normAutofit lnSpcReduction="10000"/>
          </a:bodyPr>
          <a:lstStyle/>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similarity of the corresponding 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grpSp>
        <p:nvGrpSpPr>
          <p:cNvPr id="18" name="Group 4"/>
          <p:cNvGrpSpPr>
            <a:grpSpLocks/>
          </p:cNvGrpSpPr>
          <p:nvPr/>
        </p:nvGrpSpPr>
        <p:grpSpPr bwMode="auto">
          <a:xfrm>
            <a:off x="6645276" y="25146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21336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42755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endParaRPr lang="en-US"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28</a:t>
            </a:fld>
            <a:endParaRPr lang="en-US"/>
          </a:p>
        </p:txBody>
      </p:sp>
    </p:spTree>
    <p:extLst>
      <p:ext uri="{BB962C8B-B14F-4D97-AF65-F5344CB8AC3E}">
        <p14:creationId xmlns:p14="http://schemas.microsoft.com/office/powerpoint/2010/main" val="7750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fontScale="92500"/>
          </a:bodyPr>
          <a:lstStyle/>
          <a:p>
            <a:r>
              <a:rPr lang="en-US" b="1" dirty="0">
                <a:solidFill>
                  <a:srgbClr val="0000FF"/>
                </a:solidFill>
                <a:sym typeface="Symbol"/>
              </a:rPr>
              <a:t>Next Goal: </a:t>
            </a:r>
            <a:r>
              <a:rPr lang="en-US" b="1" dirty="0">
                <a:solidFill>
                  <a:srgbClr val="FF0066"/>
                </a:solidFill>
                <a:sym typeface="Symbol"/>
              </a:rPr>
              <a:t>Find similar columns, Small signatures</a:t>
            </a:r>
            <a:endParaRPr lang="en-US" b="1" dirty="0">
              <a:solidFill>
                <a:srgbClr val="FF0066"/>
              </a:solidFill>
            </a:endParaRPr>
          </a:p>
          <a:p>
            <a:r>
              <a:rPr lang="en-US" b="1" dirty="0">
                <a:solidFill>
                  <a:srgbClr val="008000"/>
                </a:solidFill>
              </a:rPr>
              <a:t>Naïve approach:</a:t>
            </a:r>
          </a:p>
          <a:p>
            <a:pPr lvl="1"/>
            <a:r>
              <a:rPr lang="en-US" b="1" dirty="0">
                <a:solidFill>
                  <a:srgbClr val="0000FF"/>
                </a:solidFill>
              </a:rPr>
              <a:t>1) Signatures of columns:</a:t>
            </a:r>
            <a:r>
              <a:rPr lang="en-US" dirty="0"/>
              <a:t> small summaries of columns</a:t>
            </a:r>
          </a:p>
          <a:p>
            <a:pPr lvl="1"/>
            <a:r>
              <a:rPr lang="en-US" b="1" dirty="0">
                <a:solidFill>
                  <a:srgbClr val="0000FF"/>
                </a:solidFill>
              </a:rPr>
              <a:t>2) Examine pairs of signatures</a:t>
            </a:r>
            <a:r>
              <a:rPr lang="en-US" dirty="0"/>
              <a:t> to find similar columns</a:t>
            </a:r>
          </a:p>
          <a:p>
            <a:pPr lvl="2"/>
            <a:r>
              <a:rPr lang="en-US" b="1" dirty="0"/>
              <a:t>Essential:</a:t>
            </a:r>
            <a:r>
              <a:rPr lang="en-US" dirty="0"/>
              <a:t> Similarities of signatures and columns are related</a:t>
            </a:r>
          </a:p>
          <a:p>
            <a:pPr lvl="1"/>
            <a:r>
              <a:rPr lang="en-US" b="1" dirty="0">
                <a:solidFill>
                  <a:srgbClr val="0000FF"/>
                </a:solidFill>
              </a:rPr>
              <a:t>3) Optional:</a:t>
            </a:r>
            <a:r>
              <a:rPr lang="en-US" dirty="0"/>
              <a:t> Check that columns with similar signatures are really similar</a:t>
            </a:r>
          </a:p>
          <a:p>
            <a:r>
              <a:rPr lang="en-US" b="1" dirty="0">
                <a:solidFill>
                  <a:srgbClr val="008000"/>
                </a:solidFill>
              </a:rPr>
              <a:t>Warnings:</a:t>
            </a:r>
          </a:p>
          <a:p>
            <a:pPr lvl="1"/>
            <a:r>
              <a:rPr lang="en-US" dirty="0"/>
              <a:t>Comparing all pairs may take too much time: </a:t>
            </a:r>
            <a:r>
              <a:rPr lang="en-US" b="1" dirty="0"/>
              <a:t>Job for LSH</a:t>
            </a:r>
            <a:endParaRPr lang="en-US" dirty="0"/>
          </a:p>
          <a:p>
            <a:pPr lvl="2"/>
            <a:r>
              <a:rPr lang="en-US" dirty="0"/>
              <a:t>These methods can produce false negatives, and even false positives (if the optional check is not made)</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29</a:t>
            </a:fld>
            <a:endParaRPr lang="en-US"/>
          </a:p>
        </p:txBody>
      </p:sp>
    </p:spTree>
    <p:extLst>
      <p:ext uri="{BB962C8B-B14F-4D97-AF65-F5344CB8AC3E}">
        <p14:creationId xmlns:p14="http://schemas.microsoft.com/office/powerpoint/2010/main" val="32845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3</a:t>
            </a:fld>
            <a:endParaRPr lang="en-US"/>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614870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534400" cy="5562600"/>
          </a:xfrm>
        </p:spPr>
        <p:txBody>
          <a:bodyPr>
            <a:normAutofit fontScale="925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dirty="0"/>
              <a:t>(1)</a:t>
            </a:r>
            <a:r>
              <a:rPr lang="en-US" dirty="0"/>
              <a:t> </a:t>
            </a:r>
            <a:r>
              <a:rPr lang="en-US" b="1" i="1" dirty="0"/>
              <a:t>h(C)</a:t>
            </a:r>
            <a:r>
              <a:rPr lang="en-US" dirty="0"/>
              <a:t> is small enough that the signature fits in RAM</a:t>
            </a:r>
          </a:p>
          <a:p>
            <a:pPr lvl="1"/>
            <a:r>
              <a:rPr lang="en-US" b="1" dirty="0"/>
              <a:t>(2)</a:t>
            </a:r>
            <a:r>
              <a:rPr lang="en-US" dirty="0"/>
              <a:t> </a:t>
            </a:r>
            <a:r>
              <a:rPr lang="en-US" b="1" i="1" dirty="0" err="1"/>
              <a:t>sim</a:t>
            </a:r>
            <a:r>
              <a:rPr lang="en-US" b="1" i="1" dirty="0"/>
              <a:t>(C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Hash docs into buckets. Expect that “most” pairs of near duplicate docs hash into the same bucket!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CE9C8250-8319-48A7-B295-578641B1A236}" type="slidenum">
              <a:rPr lang="en-US" smtClean="0"/>
              <a:pPr/>
              <a:t>30</a:t>
            </a:fld>
            <a:endParaRPr lang="en-US"/>
          </a:p>
        </p:txBody>
      </p:sp>
      <p:sp>
        <p:nvSpPr>
          <p:cNvPr id="2" name="Rounded Rectangle 1"/>
          <p:cNvSpPr/>
          <p:nvPr/>
        </p:nvSpPr>
        <p:spPr>
          <a:xfrm>
            <a:off x="381000" y="3810000"/>
            <a:ext cx="8610600" cy="17526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a:p>
        </p:txBody>
      </p:sp>
    </p:spTree>
    <p:extLst>
      <p:ext uri="{BB962C8B-B14F-4D97-AF65-F5344CB8AC3E}">
        <p14:creationId xmlns:p14="http://schemas.microsoft.com/office/powerpoint/2010/main" val="40371689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32</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index of the </a:t>
            </a:r>
            <a:r>
              <a:rPr lang="en-US" b="1" dirty="0"/>
              <a:t>first</a:t>
            </a:r>
            <a:r>
              <a:rPr lang="en-US" dirty="0"/>
              <a:t> (in the permuted order </a:t>
            </a:r>
            <a:r>
              <a:rPr lang="en-US" b="1" dirty="0">
                <a:sym typeface="Symbol"/>
              </a:rPr>
              <a:t></a:t>
            </a:r>
            <a:r>
              <a:rPr lang="en-US" dirty="0"/>
              <a:t>) row in which column </a:t>
            </a:r>
            <a:r>
              <a:rPr lang="en-US" b="1" i="1" dirty="0"/>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04623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33</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92" name="Line 104"/>
            <p:cNvSpPr>
              <a:spLocks noChangeShapeType="1"/>
            </p:cNvSpPr>
            <p:nvPr/>
          </p:nvSpPr>
          <p:spPr bwMode="auto">
            <a:xfrm>
              <a:off x="3792" y="2016"/>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57637"/>
            <a:ext cx="2286000" cy="584200"/>
            <a:chOff x="6019800" y="3957637"/>
            <a:chExt cx="2286000" cy="584200"/>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6" name="Footer Placeholder 125"/>
          <p:cNvSpPr>
            <a:spLocks noGrp="1"/>
          </p:cNvSpPr>
          <p:nvPr>
            <p:ph type="ftr" sz="quarter" idx="11"/>
          </p:nvPr>
        </p:nvSpPr>
        <p:spPr/>
        <p:txBody>
          <a:bodyPr/>
          <a:lstStyle/>
          <a:p>
            <a:r>
              <a:rPr lang="en-US"/>
              <a:t>J. Leskovec, A. Rajaraman, J. Ullman: Mining of Massive Datasets, http://www.mmds.org</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2925710"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010399" cy="2608263"/>
            <a:chOff x="1219201" y="3030537"/>
            <a:chExt cx="7010399" cy="2608263"/>
          </a:xfrm>
        </p:grpSpPr>
        <p:sp>
          <p:nvSpPr>
            <p:cNvPr id="134" name="TextBox 133"/>
            <p:cNvSpPr txBox="1"/>
            <p:nvPr/>
          </p:nvSpPr>
          <p:spPr>
            <a:xfrm>
              <a:off x="5273723" y="5054025"/>
              <a:ext cx="2955877"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is the first to map to a 1</a:t>
              </a:r>
            </a:p>
          </p:txBody>
        </p:sp>
        <p:cxnSp>
          <p:nvCxnSpPr>
            <p:cNvPr id="135" name="Straight Arrow Connector 134"/>
            <p:cNvCxnSpPr>
              <a:stCxn id="134" idx="1"/>
            </p:cNvCxnSpPr>
            <p:nvPr/>
          </p:nvCxnSpPr>
          <p:spPr>
            <a:xfrm flipH="1" flipV="1">
              <a:off x="1219201" y="3124201"/>
              <a:ext cx="4054522" cy="2222212"/>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751662" y="3810001"/>
              <a:ext cx="5635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
        <p:nvSpPr>
          <p:cNvPr id="27" name="TextBox 26"/>
          <p:cNvSpPr txBox="1"/>
          <p:nvPr/>
        </p:nvSpPr>
        <p:spPr>
          <a:xfrm>
            <a:off x="6131149" y="0"/>
            <a:ext cx="3012851" cy="1169551"/>
          </a:xfrm>
          <a:prstGeom prst="rect">
            <a:avLst/>
          </a:prstGeom>
          <a:solidFill>
            <a:schemeClr val="bg1"/>
          </a:solidFill>
        </p:spPr>
        <p:txBody>
          <a:bodyPr wrap="square" rtlCol="0">
            <a:spAutoFit/>
          </a:bodyPr>
          <a:lstStyle/>
          <a:p>
            <a:r>
              <a:rPr lang="en-US" sz="1400" b="1" dirty="0">
                <a:solidFill>
                  <a:srgbClr val="008000"/>
                </a:solidFill>
                <a:latin typeface="Arial" pitchFamily="34" charset="0"/>
                <a:cs typeface="Arial" pitchFamily="34" charset="0"/>
              </a:rPr>
              <a:t>Note:</a:t>
            </a:r>
            <a:r>
              <a:rPr lang="en-US" sz="1400" dirty="0">
                <a:solidFill>
                  <a:srgbClr val="008000"/>
                </a:solidFill>
                <a:latin typeface="Arial" pitchFamily="34" charset="0"/>
                <a:cs typeface="Arial" pitchFamily="34" charset="0"/>
              </a:rPr>
              <a:t> Another (equivalent) way is to </a:t>
            </a:r>
            <a:br>
              <a:rPr lang="en-US" sz="1400" dirty="0">
                <a:solidFill>
                  <a:srgbClr val="008000"/>
                </a:solidFill>
                <a:latin typeface="Arial" pitchFamily="34" charset="0"/>
                <a:cs typeface="Arial" pitchFamily="34" charset="0"/>
              </a:rPr>
            </a:br>
            <a:r>
              <a:rPr lang="en-US" sz="1400" dirty="0">
                <a:solidFill>
                  <a:srgbClr val="008000"/>
                </a:solidFill>
                <a:latin typeface="Arial" pitchFamily="34" charset="0"/>
                <a:cs typeface="Arial" pitchFamily="34" charset="0"/>
              </a:rPr>
              <a:t>store row indexes:</a:t>
            </a:r>
          </a:p>
          <a:p>
            <a:endParaRPr lang="en-US" sz="1400" dirty="0">
              <a:solidFill>
                <a:srgbClr val="008000"/>
              </a:solidFill>
              <a:latin typeface="Arial" pitchFamily="34" charset="0"/>
              <a:cs typeface="Arial" pitchFamily="34" charset="0"/>
            </a:endParaRPr>
          </a:p>
          <a:p>
            <a:endParaRPr lang="en-US" sz="1400" dirty="0">
              <a:solidFill>
                <a:srgbClr val="008000"/>
              </a:solidFill>
              <a:latin typeface="Arial" pitchFamily="34" charset="0"/>
              <a:cs typeface="Arial" pitchFamily="34" charset="0"/>
            </a:endParaRPr>
          </a:p>
          <a:p>
            <a:endParaRPr lang="en-US" sz="1400" dirty="0">
              <a:solidFill>
                <a:srgbClr val="008000"/>
              </a:solidFill>
              <a:latin typeface="Arial" pitchFamily="34" charset="0"/>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4212498592"/>
              </p:ext>
            </p:extLst>
          </p:nvPr>
        </p:nvGraphicFramePr>
        <p:xfrm>
          <a:off x="7671069" y="287886"/>
          <a:ext cx="1508080" cy="822960"/>
        </p:xfrm>
        <a:graphic>
          <a:graphicData uri="http://schemas.openxmlformats.org/drawingml/2006/table">
            <a:tbl>
              <a:tblPr>
                <a:tableStyleId>{5C22544A-7EE6-4342-B048-85BDC9FD1C3A}</a:tableStyleId>
              </a:tblPr>
              <a:tblGrid>
                <a:gridCol w="377020">
                  <a:extLst>
                    <a:ext uri="{9D8B030D-6E8A-4147-A177-3AD203B41FA5}">
                      <a16:colId xmlns:a16="http://schemas.microsoft.com/office/drawing/2014/main" val="20000"/>
                    </a:ext>
                  </a:extLst>
                </a:gridCol>
                <a:gridCol w="377020">
                  <a:extLst>
                    <a:ext uri="{9D8B030D-6E8A-4147-A177-3AD203B41FA5}">
                      <a16:colId xmlns:a16="http://schemas.microsoft.com/office/drawing/2014/main" val="20001"/>
                    </a:ext>
                  </a:extLst>
                </a:gridCol>
                <a:gridCol w="377020">
                  <a:extLst>
                    <a:ext uri="{9D8B030D-6E8A-4147-A177-3AD203B41FA5}">
                      <a16:colId xmlns:a16="http://schemas.microsoft.com/office/drawing/2014/main" val="20002"/>
                    </a:ext>
                  </a:extLst>
                </a:gridCol>
                <a:gridCol w="377020">
                  <a:extLst>
                    <a:ext uri="{9D8B030D-6E8A-4147-A177-3AD203B41FA5}">
                      <a16:colId xmlns:a16="http://schemas.microsoft.com/office/drawing/2014/main" val="20003"/>
                    </a:ext>
                  </a:extLst>
                </a:gridCol>
              </a:tblGrid>
              <a:tr h="228600">
                <a:tc>
                  <a:txBody>
                    <a:bodyPr/>
                    <a:lstStyle/>
                    <a:p>
                      <a:pPr algn="ctr"/>
                      <a:r>
                        <a:rPr lang="en-US" dirty="0"/>
                        <a:t>1</a:t>
                      </a:r>
                    </a:p>
                  </a:txBody>
                  <a:tcPr marL="0" marR="0" marT="0" marB="0" anchor="ctr">
                    <a:solidFill>
                      <a:srgbClr val="680000">
                        <a:alpha val="50000"/>
                      </a:srgbClr>
                    </a:solidFill>
                  </a:tcPr>
                </a:tc>
                <a:tc>
                  <a:txBody>
                    <a:bodyPr/>
                    <a:lstStyle/>
                    <a:p>
                      <a:pPr algn="ctr"/>
                      <a:r>
                        <a:rPr lang="en-US" dirty="0"/>
                        <a:t>5</a:t>
                      </a:r>
                    </a:p>
                  </a:txBody>
                  <a:tcPr marL="0" marR="0" marT="0" marB="0" anchor="ctr">
                    <a:solidFill>
                      <a:srgbClr val="680000">
                        <a:alpha val="50000"/>
                      </a:srgbClr>
                    </a:solidFill>
                  </a:tcPr>
                </a:tc>
                <a:tc>
                  <a:txBody>
                    <a:bodyPr/>
                    <a:lstStyle/>
                    <a:p>
                      <a:pPr algn="ctr"/>
                      <a:r>
                        <a:rPr lang="en-US" dirty="0"/>
                        <a:t>1</a:t>
                      </a:r>
                    </a:p>
                  </a:txBody>
                  <a:tcPr marL="0" marR="0" marT="0" marB="0" anchor="ctr">
                    <a:solidFill>
                      <a:srgbClr val="680000">
                        <a:alpha val="50000"/>
                      </a:srgbClr>
                    </a:solidFill>
                  </a:tcPr>
                </a:tc>
                <a:tc>
                  <a:txBody>
                    <a:bodyPr/>
                    <a:lstStyle/>
                    <a:p>
                      <a:pPr algn="ctr"/>
                      <a:r>
                        <a:rPr lang="en-US" dirty="0"/>
                        <a:t>5</a:t>
                      </a:r>
                    </a:p>
                  </a:txBody>
                  <a:tcPr marL="0" marR="0" marT="0" marB="0" anchor="ctr">
                    <a:solidFill>
                      <a:srgbClr val="680000">
                        <a:alpha val="50000"/>
                      </a:srgbClr>
                    </a:solidFill>
                  </a:tcPr>
                </a:tc>
                <a:extLst>
                  <a:ext uri="{0D108BD9-81ED-4DB2-BD59-A6C34878D82A}">
                    <a16:rowId xmlns:a16="http://schemas.microsoft.com/office/drawing/2014/main" val="10000"/>
                  </a:ext>
                </a:extLst>
              </a:tr>
              <a:tr h="228600">
                <a:tc>
                  <a:txBody>
                    <a:bodyPr/>
                    <a:lstStyle/>
                    <a:p>
                      <a:pPr algn="ctr"/>
                      <a:r>
                        <a:rPr lang="en-US" dirty="0"/>
                        <a:t>2</a:t>
                      </a:r>
                    </a:p>
                  </a:txBody>
                  <a:tcPr marL="0" marR="0" marT="0" marB="0" anchor="ctr">
                    <a:solidFill>
                      <a:schemeClr val="accent1">
                        <a:alpha val="50000"/>
                      </a:schemeClr>
                    </a:solidFill>
                  </a:tcPr>
                </a:tc>
                <a:tc>
                  <a:txBody>
                    <a:bodyPr/>
                    <a:lstStyle/>
                    <a:p>
                      <a:pPr algn="ctr"/>
                      <a:r>
                        <a:rPr lang="en-US" dirty="0"/>
                        <a:t>3</a:t>
                      </a:r>
                    </a:p>
                  </a:txBody>
                  <a:tcPr marL="0" marR="0" marT="0" marB="0" anchor="ctr">
                    <a:solidFill>
                      <a:schemeClr val="accent1">
                        <a:alpha val="50000"/>
                      </a:schemeClr>
                    </a:solidFill>
                  </a:tcPr>
                </a:tc>
                <a:tc>
                  <a:txBody>
                    <a:bodyPr/>
                    <a:lstStyle/>
                    <a:p>
                      <a:pPr algn="ctr"/>
                      <a:r>
                        <a:rPr lang="en-US" dirty="0"/>
                        <a:t>1</a:t>
                      </a:r>
                    </a:p>
                  </a:txBody>
                  <a:tcPr marL="0" marR="0" marT="0" marB="0" anchor="ctr">
                    <a:solidFill>
                      <a:schemeClr val="accent1">
                        <a:alpha val="50000"/>
                      </a:schemeClr>
                    </a:solidFill>
                  </a:tcPr>
                </a:tc>
                <a:tc>
                  <a:txBody>
                    <a:bodyPr/>
                    <a:lstStyle/>
                    <a:p>
                      <a:pPr algn="ctr"/>
                      <a:r>
                        <a:rPr lang="en-US" dirty="0"/>
                        <a:t>3</a:t>
                      </a:r>
                    </a:p>
                  </a:txBody>
                  <a:tcPr marL="0" marR="0" marT="0" marB="0" anchor="ctr">
                    <a:solidFill>
                      <a:schemeClr val="accent1">
                        <a:alpha val="50000"/>
                      </a:schemeClr>
                    </a:solidFill>
                  </a:tcPr>
                </a:tc>
                <a:extLst>
                  <a:ext uri="{0D108BD9-81ED-4DB2-BD59-A6C34878D82A}">
                    <a16:rowId xmlns:a16="http://schemas.microsoft.com/office/drawing/2014/main" val="10001"/>
                  </a:ext>
                </a:extLst>
              </a:tr>
              <a:tr h="228600">
                <a:tc>
                  <a:txBody>
                    <a:bodyPr/>
                    <a:lstStyle/>
                    <a:p>
                      <a:pPr algn="ctr"/>
                      <a:r>
                        <a:rPr lang="en-US" dirty="0"/>
                        <a:t>6</a:t>
                      </a:r>
                    </a:p>
                  </a:txBody>
                  <a:tcPr marL="0" marR="0" marT="0" marB="0" anchor="ctr">
                    <a:solidFill>
                      <a:schemeClr val="accent2">
                        <a:alpha val="50000"/>
                      </a:schemeClr>
                    </a:solidFill>
                  </a:tcPr>
                </a:tc>
                <a:tc>
                  <a:txBody>
                    <a:bodyPr/>
                    <a:lstStyle/>
                    <a:p>
                      <a:pPr algn="ctr"/>
                      <a:r>
                        <a:rPr lang="en-US" dirty="0"/>
                        <a:t>4</a:t>
                      </a:r>
                    </a:p>
                  </a:txBody>
                  <a:tcPr marL="0" marR="0" marT="0" marB="0" anchor="ctr">
                    <a:solidFill>
                      <a:schemeClr val="accent2">
                        <a:alpha val="50000"/>
                      </a:schemeClr>
                    </a:solidFill>
                  </a:tcPr>
                </a:tc>
                <a:tc>
                  <a:txBody>
                    <a:bodyPr/>
                    <a:lstStyle/>
                    <a:p>
                      <a:pPr algn="ctr"/>
                      <a:r>
                        <a:rPr lang="en-US" dirty="0"/>
                        <a:t>6</a:t>
                      </a:r>
                    </a:p>
                  </a:txBody>
                  <a:tcPr marL="0" marR="0" marT="0" marB="0" anchor="ctr">
                    <a:solidFill>
                      <a:schemeClr val="accent2">
                        <a:alpha val="50000"/>
                      </a:schemeClr>
                    </a:solidFill>
                  </a:tcPr>
                </a:tc>
                <a:tc>
                  <a:txBody>
                    <a:bodyPr/>
                    <a:lstStyle/>
                    <a:p>
                      <a:pPr algn="ctr"/>
                      <a:r>
                        <a:rPr lang="en-US" dirty="0"/>
                        <a:t>4</a:t>
                      </a:r>
                    </a:p>
                  </a:txBody>
                  <a:tcPr marL="0" marR="0" marT="0" marB="0" anchor="ctr">
                    <a:solidFill>
                      <a:schemeClr val="accent2">
                        <a:alpha val="5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y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(y) = min((X))] = 1/|X|</a:t>
            </a:r>
          </a:p>
          <a:p>
            <a:pPr lvl="2"/>
            <a:r>
              <a:rPr lang="en-US" dirty="0">
                <a:sym typeface="Symbol"/>
              </a:rPr>
              <a:t>It is equally likely that any </a:t>
            </a:r>
            <a:r>
              <a:rPr lang="en-US" b="1" i="1" dirty="0">
                <a:sym typeface="Symbol"/>
              </a:rPr>
              <a:t>y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Four Types of Rows</a:t>
            </a:r>
          </a:p>
        </p:txBody>
      </p:sp>
      <p:sp>
        <p:nvSpPr>
          <p:cNvPr id="35843" name="Rectangle 3"/>
          <p:cNvSpPr>
            <a:spLocks noGrp="1" noChangeArrowheads="1"/>
          </p:cNvSpPr>
          <p:nvPr>
            <p:ph idx="1"/>
          </p:nvPr>
        </p:nvSpPr>
        <p:spPr>
          <a:xfrm>
            <a:off x="457200" y="1371600"/>
            <a:ext cx="82296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may be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224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p:txBody>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b="1" dirty="0">
                <a:solidFill>
                  <a:srgbClr val="008000"/>
                </a:solidFill>
              </a:rPr>
              <a:t>Note:</a:t>
            </a:r>
            <a:r>
              <a:rPr lang="en-US" dirty="0">
                <a:solidFill>
                  <a:schemeClr val="accent2"/>
                </a:solidFill>
              </a:rPr>
              <a:t> </a:t>
            </a:r>
            <a:r>
              <a:rPr lang="en-US" dirty="0"/>
              <a:t>Because of the Min-Hash property, the similarity of columns is the same as the expected similarity of their signatures</a:t>
            </a:r>
          </a:p>
          <a:p>
            <a:pPr>
              <a:buNone/>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6420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6" name="Footer Placeholder 125"/>
          <p:cNvSpPr>
            <a:spLocks noGrp="1"/>
          </p:cNvSpPr>
          <p:nvPr>
            <p:ph type="ftr" sz="quarter" idx="11"/>
          </p:nvPr>
        </p:nvSpPr>
        <p:spPr/>
        <p:txBody>
          <a:bodyPr/>
          <a:lstStyle/>
          <a:p>
            <a:r>
              <a:rPr lang="en-US"/>
              <a:t>J. Leskovec, A. Rajaraman, J. Ullman: Mining of Massive Datasets, http://www.mmds.org</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grpSp>
        <p:nvGrpSpPr>
          <p:cNvPr id="247" name="Group 246"/>
          <p:cNvGrpSpPr/>
          <p:nvPr/>
        </p:nvGrpSpPr>
        <p:grpSpPr>
          <a:xfrm>
            <a:off x="381000" y="1595437"/>
            <a:ext cx="7924800" cy="4652963"/>
            <a:chOff x="381000" y="2052637"/>
            <a:chExt cx="7924800" cy="4652963"/>
          </a:xfrm>
        </p:grpSpPr>
        <p:sp>
          <p:nvSpPr>
            <p:cNvPr id="248" name="Text Box 67"/>
            <p:cNvSpPr txBox="1">
              <a:spLocks noChangeArrowheads="1"/>
            </p:cNvSpPr>
            <p:nvPr/>
          </p:nvSpPr>
          <p:spPr bwMode="auto">
            <a:xfrm>
              <a:off x="6026150" y="22050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43386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50"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1"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52"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53"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254"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5"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56"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57"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8"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59"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260"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61" name="Rectangle 81"/>
            <p:cNvSpPr>
              <a:spLocks noChangeArrowheads="1"/>
            </p:cNvSpPr>
            <p:nvPr/>
          </p:nvSpPr>
          <p:spPr bwMode="auto">
            <a:xfrm>
              <a:off x="914400" y="60944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5149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9339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43529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7719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31924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5860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5860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31924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7719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43529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9339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5149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60944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6754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5860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43529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5860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43243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80"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1"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82"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283"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84" name="Line 104"/>
            <p:cNvSpPr>
              <a:spLocks noChangeShapeType="1"/>
            </p:cNvSpPr>
            <p:nvPr/>
          </p:nvSpPr>
          <p:spPr bwMode="auto">
            <a:xfrm>
              <a:off x="6019800" y="33480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5"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286"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87"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8"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89"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290"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10"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11"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12"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13"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14" name="Line 135"/>
            <p:cNvSpPr>
              <a:spLocks noChangeShapeType="1"/>
            </p:cNvSpPr>
            <p:nvPr/>
          </p:nvSpPr>
          <p:spPr bwMode="auto">
            <a:xfrm>
              <a:off x="6019800" y="3957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5"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16"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17"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8"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19"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20"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21" name="Rectangle 5"/>
            <p:cNvSpPr>
              <a:spLocks noChangeArrowheads="1"/>
            </p:cNvSpPr>
            <p:nvPr/>
          </p:nvSpPr>
          <p:spPr bwMode="auto">
            <a:xfrm>
              <a:off x="3943353"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61102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5165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9212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4" name="Rectangle 18"/>
            <p:cNvSpPr>
              <a:spLocks noChangeArrowheads="1"/>
            </p:cNvSpPr>
            <p:nvPr/>
          </p:nvSpPr>
          <p:spPr bwMode="auto">
            <a:xfrm>
              <a:off x="3314702"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43243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729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31813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5860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5860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31813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7290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43243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9212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5165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61102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7056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5860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5860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20526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7678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Min-Hash Signatures</a:t>
            </a:r>
          </a:p>
        </p:txBody>
      </p:sp>
      <mc:AlternateContent xmlns:mc="http://schemas.openxmlformats.org/markup-compatibility/2006" xmlns:a14="http://schemas.microsoft.com/office/drawing/2010/main">
        <mc:Choice Requires="a14">
          <p:sp>
            <p:nvSpPr>
              <p:cNvPr id="41987" name="Rectangle 3"/>
              <p:cNvSpPr>
                <a:spLocks noGrp="1" noChangeArrowheads="1"/>
              </p:cNvSpPr>
              <p:nvPr>
                <p:ph idx="1"/>
              </p:nvPr>
            </p:nvSpPr>
            <p:spPr>
              <a:xfrm>
                <a:off x="457200" y="1295400"/>
                <a:ext cx="8686800" cy="5410200"/>
              </a:xfrm>
            </p:spPr>
            <p:txBody>
              <a:bodyPr>
                <a:normAutofit/>
              </a:bodyPr>
              <a:lstStyle/>
              <a:p>
                <a:r>
                  <a:rPr lang="en-US" b="1" dirty="0">
                    <a:solidFill>
                      <a:srgbClr val="D60093"/>
                    </a:solidFill>
                  </a:rPr>
                  <a:t>Pick K=100 random permutations of the rows</a:t>
                </a:r>
              </a:p>
              <a:p>
                <a:r>
                  <a:rPr lang="en-US" dirty="0"/>
                  <a:t>Think of </a:t>
                </a:r>
                <a:r>
                  <a:rPr lang="en-US" b="1" i="1" dirty="0"/>
                  <a:t>sig</a:t>
                </a:r>
                <a:r>
                  <a:rPr lang="en-US" b="1" dirty="0"/>
                  <a:t>(C)</a:t>
                </a:r>
                <a:r>
                  <a:rPr lang="en-US" dirty="0"/>
                  <a:t> as a column vector</a:t>
                </a:r>
              </a:p>
              <a:p>
                <a:r>
                  <a:rPr lang="en-US" b="1" dirty="0"/>
                  <a:t>s</a:t>
                </a:r>
                <a:r>
                  <a:rPr lang="en-US" b="1" i="1" dirty="0"/>
                  <a:t>ig</a:t>
                </a:r>
                <a:r>
                  <a:rPr lang="en-US" b="1" dirty="0"/>
                  <a:t>(C)[</a:t>
                </a:r>
                <a:r>
                  <a:rPr lang="en-US" b="1" dirty="0" err="1"/>
                  <a:t>i</a:t>
                </a:r>
                <a:r>
                  <a:rPr lang="en-US" b="1" dirty="0"/>
                  <a:t>] =</a:t>
                </a:r>
                <a:r>
                  <a:rPr lang="en-US" dirty="0"/>
                  <a:t> according to the </a:t>
                </a:r>
                <a:r>
                  <a:rPr lang="en-US" i="1" dirty="0" err="1"/>
                  <a:t>i-</a:t>
                </a:r>
                <a:r>
                  <a:rPr lang="en-US" dirty="0" err="1"/>
                  <a:t>th</a:t>
                </a:r>
                <a:r>
                  <a:rPr lang="en-US" dirty="0"/>
                  <a:t> permutation, the index of the first row that has a 1 in column </a:t>
                </a:r>
                <a:r>
                  <a:rPr lang="en-US" i="1" dirty="0"/>
                  <a:t>C</a:t>
                </a:r>
              </a:p>
              <a:p>
                <a:pPr lvl="1">
                  <a:buNone/>
                </a:pPr>
                <a:r>
                  <a:rPr lang="en-US" sz="3200" b="1" i="1" dirty="0">
                    <a:latin typeface="Times New Roman" pitchFamily="18" charset="0"/>
                    <a:cs typeface="Times New Roman" pitchFamily="18" charset="0"/>
                  </a:rPr>
                  <a:t>		sig</a:t>
                </a:r>
                <a:r>
                  <a:rPr lang="en-US" sz="3200" b="1" dirty="0">
                    <a:latin typeface="Times New Roman" pitchFamily="18" charset="0"/>
                    <a:cs typeface="Times New Roman" pitchFamily="18" charset="0"/>
                  </a:rPr>
                  <a:t>(C)[</a:t>
                </a:r>
                <a:r>
                  <a:rPr lang="en-US" sz="3200" b="1" dirty="0" err="1">
                    <a:latin typeface="Times New Roman" pitchFamily="18" charset="0"/>
                    <a:cs typeface="Times New Roman" pitchFamily="18" charset="0"/>
                  </a:rPr>
                  <a:t>i</a:t>
                </a:r>
                <a:r>
                  <a:rPr lang="en-US" sz="3200" b="1" dirty="0">
                    <a:latin typeface="Times New Roman" pitchFamily="18" charset="0"/>
                    <a:cs typeface="Times New Roman" pitchFamily="18" charset="0"/>
                  </a:rPr>
                  <a:t>] = min (</a:t>
                </a:r>
                <a:r>
                  <a:rPr lang="en-US" sz="3200" b="1" dirty="0">
                    <a:latin typeface="Times New Roman" pitchFamily="18" charset="0"/>
                    <a:cs typeface="Times New Roman" pitchFamily="18" charset="0"/>
                    <a:sym typeface="Symbol"/>
                  </a:rPr>
                  <a:t></a:t>
                </a:r>
                <a:r>
                  <a:rPr lang="en-US" sz="3200" b="1" baseline="-25000" dirty="0" err="1">
                    <a:latin typeface="Times New Roman" pitchFamily="18" charset="0"/>
                    <a:cs typeface="Times New Roman" pitchFamily="18" charset="0"/>
                    <a:sym typeface="Symbol"/>
                  </a:rPr>
                  <a:t>i</a:t>
                </a:r>
                <a:r>
                  <a:rPr lang="en-US" sz="3200" b="1" dirty="0">
                    <a:latin typeface="Times New Roman" pitchFamily="18" charset="0"/>
                    <a:cs typeface="Times New Roman" pitchFamily="18" charset="0"/>
                    <a:sym typeface="Symbol"/>
                  </a:rPr>
                  <a:t>(C))</a:t>
                </a:r>
                <a:endParaRPr lang="en-US" sz="3200" b="1" dirty="0">
                  <a:latin typeface="Times New Roman" pitchFamily="18" charset="0"/>
                  <a:cs typeface="Times New Roman" pitchFamily="18" charset="0"/>
                </a:endParaRPr>
              </a:p>
              <a:p>
                <a:r>
                  <a:rPr lang="en-US" b="1" dirty="0">
                    <a:solidFill>
                      <a:srgbClr val="0000FF"/>
                    </a:solidFill>
                  </a:rPr>
                  <a:t>Note:</a:t>
                </a:r>
                <a:r>
                  <a:rPr lang="en-US" dirty="0"/>
                  <a:t> The sketch (signature) of document </a:t>
                </a:r>
                <a:r>
                  <a:rPr lang="en-US" i="1" dirty="0"/>
                  <a:t>C</a:t>
                </a:r>
                <a:r>
                  <a:rPr lang="en-US" dirty="0"/>
                  <a:t> is small  </a:t>
                </a:r>
                <a14:m>
                  <m:oMath xmlns:m="http://schemas.openxmlformats.org/officeDocument/2006/math">
                    <m:r>
                      <a:rPr lang="en-US" b="1" i="1" dirty="0" smtClean="0">
                        <a:solidFill>
                          <a:srgbClr val="0000FF"/>
                        </a:solidFill>
                        <a:latin typeface="Cambria Math"/>
                      </a:rPr>
                      <m:t>~</m:t>
                    </m:r>
                    <m:r>
                      <a:rPr lang="en-US" b="1" i="1" dirty="0" smtClean="0">
                        <a:solidFill>
                          <a:srgbClr val="0000FF"/>
                        </a:solidFill>
                        <a:latin typeface="Cambria Math"/>
                      </a:rPr>
                      <m:t>𝟏𝟎𝟎</m:t>
                    </m:r>
                  </m:oMath>
                </a14:m>
                <a:r>
                  <a:rPr lang="en-US" b="1" dirty="0">
                    <a:solidFill>
                      <a:srgbClr val="0000FF"/>
                    </a:solidFill>
                  </a:rPr>
                  <a:t> bytes!</a:t>
                </a:r>
              </a:p>
              <a:p>
                <a:pPr lvl="8"/>
                <a:endParaRPr lang="en-US" dirty="0"/>
              </a:p>
              <a:p>
                <a:r>
                  <a:rPr lang="en-US" b="1" dirty="0">
                    <a:solidFill>
                      <a:srgbClr val="008000"/>
                    </a:solidFill>
                  </a:rPr>
                  <a:t>We achieved our goal!</a:t>
                </a:r>
                <a:r>
                  <a:rPr lang="en-US" b="1" dirty="0"/>
                  <a:t> We “compressed” </a:t>
                </a:r>
                <a:br>
                  <a:rPr lang="en-US" b="1" dirty="0"/>
                </a:br>
                <a:r>
                  <a:rPr lang="en-US" b="1" dirty="0"/>
                  <a:t>long bit vectors into short signatures</a:t>
                </a:r>
              </a:p>
            </p:txBody>
          </p:sp>
        </mc:Choice>
        <mc:Fallback xmlns="">
          <p:sp>
            <p:nvSpPr>
              <p:cNvPr id="41987" name="Rectangle 3"/>
              <p:cNvSpPr>
                <a:spLocks noGrp="1" noRot="1" noChangeAspect="1" noMove="1" noResize="1" noEditPoints="1" noAdjustHandles="1" noChangeArrowheads="1" noChangeShapeType="1" noTextEdit="1"/>
              </p:cNvSpPr>
              <p:nvPr>
                <p:ph idx="1"/>
              </p:nvPr>
            </p:nvSpPr>
            <p:spPr>
              <a:xfrm>
                <a:off x="457200" y="1295400"/>
                <a:ext cx="8686800" cy="5410200"/>
              </a:xfrm>
              <a:blipFill rotWithShape="1">
                <a:blip r:embed="rId2"/>
                <a:stretch>
                  <a:fillRect t="-676" r="-112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D03F304B-AF2A-4425-83B2-D5FFE34E7216}" type="slidenum">
              <a:rPr lang="en-US"/>
              <a:pPr/>
              <a:t>38</a:t>
            </a:fld>
            <a:endParaRPr lang="en-US"/>
          </a:p>
        </p:txBody>
      </p:sp>
    </p:spTree>
    <p:extLst>
      <p:ext uri="{BB962C8B-B14F-4D97-AF65-F5344CB8AC3E}">
        <p14:creationId xmlns:p14="http://schemas.microsoft.com/office/powerpoint/2010/main" val="3019390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229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err="1"/>
              <a:t>k</a:t>
            </a:r>
            <a:r>
              <a:rPr lang="en-US" b="1" i="1" baseline="-25000" dirty="0" err="1"/>
              <a:t>i</a:t>
            </a:r>
            <a:endParaRPr lang="en-US" i="1" dirty="0">
              <a:sym typeface="Symbol"/>
            </a:endParaRPr>
          </a:p>
          <a:p>
            <a:pPr lvl="1"/>
            <a:r>
              <a:rPr lang="en-US" dirty="0">
                <a:sym typeface="Symbol"/>
              </a:rPr>
              <a:t>Ordering under </a:t>
            </a:r>
            <a:r>
              <a:rPr lang="en-US" b="1" i="1" dirty="0" err="1"/>
              <a:t>k</a:t>
            </a:r>
            <a:r>
              <a:rPr lang="en-US" b="1" i="1" baseline="-25000" dirty="0" err="1"/>
              <a:t>i</a:t>
            </a:r>
            <a:r>
              <a:rPr lang="en-US" dirty="0">
                <a:sym typeface="Symbol"/>
              </a:rPr>
              <a:t> gives a random row permutation!</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err="1">
                <a:sym typeface="Symbol"/>
              </a:rPr>
              <a:t>k</a:t>
            </a:r>
            <a:r>
              <a:rPr lang="en-US" b="1" i="1" baseline="-25000" dirty="0" err="1">
                <a:sym typeface="Symbol"/>
              </a:rPr>
              <a:t>i</a:t>
            </a:r>
            <a:r>
              <a:rPr lang="en-US" dirty="0">
                <a:sym typeface="Symbol"/>
              </a:rPr>
              <a:t> keep a “slot” for the min-hash value</a:t>
            </a:r>
          </a:p>
          <a:p>
            <a:pPr lvl="1"/>
            <a:r>
              <a:rPr lang="en-US" dirty="0">
                <a:sym typeface="Symbol"/>
              </a:rPr>
              <a:t>Initialize all </a:t>
            </a:r>
            <a:r>
              <a:rPr lang="en-US" b="1" i="1" dirty="0">
                <a:sym typeface="Symbol"/>
              </a:rPr>
              <a:t>sig(C)[</a:t>
            </a:r>
            <a:r>
              <a:rPr lang="en-US" b="1" i="1" dirty="0" err="1">
                <a:sym typeface="Symbol"/>
              </a:rPr>
              <a:t>i</a:t>
            </a:r>
            <a:r>
              <a:rPr lang="en-US" b="1" i="1" dirty="0">
                <a:sym typeface="Symbol"/>
              </a:rPr>
              <a:t>] =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err="1">
                <a:sym typeface="Symbol"/>
              </a:rPr>
              <a:t>k</a:t>
            </a:r>
            <a:r>
              <a:rPr lang="en-US" b="1" i="1" baseline="-25000" dirty="0" err="1">
                <a:sym typeface="Symbol"/>
              </a:rPr>
              <a:t>i</a:t>
            </a:r>
            <a:r>
              <a:rPr lang="en-US" b="1" baseline="-25000" dirty="0">
                <a:sym typeface="Symbol"/>
              </a:rPr>
              <a:t> </a:t>
            </a:r>
            <a:r>
              <a:rPr lang="en-US" dirty="0">
                <a:sym typeface="Symbol"/>
              </a:rPr>
              <a:t>:</a:t>
            </a:r>
          </a:p>
          <a:p>
            <a:pPr lvl="3"/>
            <a:r>
              <a:rPr lang="en-US" dirty="0">
                <a:sym typeface="Symbol"/>
              </a:rPr>
              <a:t>If </a:t>
            </a:r>
            <a:r>
              <a:rPr lang="en-US" b="1" i="1" dirty="0" err="1">
                <a:sym typeface="Symbol"/>
              </a:rPr>
              <a:t>k</a:t>
            </a:r>
            <a:r>
              <a:rPr lang="en-US" b="1" i="1" baseline="-25000" dirty="0" err="1">
                <a:sym typeface="Symbol"/>
              </a:rPr>
              <a:t>i</a:t>
            </a:r>
            <a:r>
              <a:rPr lang="en-US" b="1" i="1" dirty="0">
                <a:sym typeface="Symbol"/>
              </a:rPr>
              <a:t>(j) &lt; sig(C)[</a:t>
            </a:r>
            <a:r>
              <a:rPr lang="en-US" b="1" i="1" dirty="0" err="1">
                <a:sym typeface="Symbol"/>
              </a:rPr>
              <a:t>i</a:t>
            </a:r>
            <a:r>
              <a:rPr lang="en-US" b="1" i="1" dirty="0">
                <a:sym typeface="Symbol"/>
              </a:rPr>
              <a:t>]</a:t>
            </a:r>
            <a:r>
              <a:rPr lang="en-US" dirty="0">
                <a:sym typeface="Symbol"/>
              </a:rPr>
              <a:t>, then </a:t>
            </a:r>
            <a:r>
              <a:rPr lang="en-US" b="1" i="1" dirty="0">
                <a:sym typeface="Symbol"/>
              </a:rPr>
              <a:t>sig(C)[</a:t>
            </a:r>
            <a:r>
              <a:rPr lang="en-US" b="1" i="1" dirty="0" err="1">
                <a:sym typeface="Symbol"/>
              </a:rPr>
              <a:t>i</a:t>
            </a:r>
            <a:r>
              <a:rPr lang="en-US" b="1" i="1" dirty="0">
                <a:sym typeface="Symbol"/>
              </a:rPr>
              <a:t>]  </a:t>
            </a:r>
            <a:r>
              <a:rPr lang="en-US" b="1" i="1" dirty="0" err="1">
                <a:sym typeface="Symbol"/>
              </a:rPr>
              <a:t>k</a:t>
            </a:r>
            <a:r>
              <a:rPr lang="en-US" b="1" i="1" baseline="-25000" dirty="0" err="1">
                <a:sym typeface="Symbol"/>
              </a:rPr>
              <a:t>i</a:t>
            </a:r>
            <a:r>
              <a:rPr lang="en-US" b="1" i="1" dirty="0">
                <a:sym typeface="Symbol"/>
              </a:rPr>
              <a:t>(j)</a:t>
            </a:r>
            <a:endParaRPr lang="en-US" b="1" i="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35894861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Locality-Sensitive Hashing:</a:t>
            </a:r>
            <a:r>
              <a:rPr lang="en-US" sz="3200" dirty="0"/>
              <a:t>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t>LSH: First Cut</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function </a:t>
            </a:r>
            <a:r>
              <a:rPr lang="en-US" b="1" i="1" dirty="0"/>
              <a:t>f(</a:t>
            </a:r>
            <a:r>
              <a:rPr lang="en-US" b="1" i="1" dirty="0" err="1"/>
              <a:t>x,y</a:t>
            </a:r>
            <a:r>
              <a:rPr lang="en-US" b="1" i="1" dirty="0"/>
              <a:t>)</a:t>
            </a:r>
            <a:r>
              <a:rPr lang="en-US" dirty="0"/>
              <a:t>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Candidates from Min-Hash</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1" y="1295400"/>
            <a:ext cx="7391400" cy="5257801"/>
          </a:xfrm>
        </p:spPr>
        <p:txBody>
          <a:bodyPr/>
          <a:lstStyle/>
          <a:p>
            <a:r>
              <a:rPr lang="en-US" b="1" dirty="0">
                <a:solidFill>
                  <a:srgbClr val="0000FF"/>
                </a:solidFill>
              </a:rPr>
              <a:t>Big idea:</a:t>
            </a:r>
            <a:r>
              <a:rPr lang="en-US" b="1" dirty="0">
                <a:solidFill>
                  <a:srgbClr val="D60093"/>
                </a:solidFill>
              </a:rPr>
              <a:t> Hash columns of </a:t>
            </a:r>
            <a:br>
              <a:rPr lang="en-US" b="1" dirty="0">
                <a:solidFill>
                  <a:srgbClr val="D60093"/>
                </a:solidFill>
              </a:rPr>
            </a:br>
            <a:r>
              <a:rPr lang="en-US" b="1" dirty="0">
                <a:solidFill>
                  <a:srgbClr val="D60093"/>
                </a:solidFill>
              </a:rPr>
              <a:t>signature matrix </a:t>
            </a:r>
            <a:r>
              <a:rPr lang="en-US" b="1" i="1" dirty="0">
                <a:solidFill>
                  <a:srgbClr val="D60093"/>
                </a:solidFill>
              </a:rPr>
              <a:t>M</a:t>
            </a:r>
            <a:r>
              <a:rPr lang="en-US" b="1" dirty="0">
                <a:solidFill>
                  <a:srgbClr val="D60093"/>
                </a:solidFill>
              </a:rPr>
              <a:t> several times</a:t>
            </a:r>
          </a:p>
          <a:p>
            <a:pPr lvl="8"/>
            <a:endParaRPr lang="en-US" dirty="0"/>
          </a:p>
          <a:p>
            <a:r>
              <a:rPr lang="en-US" dirty="0"/>
              <a:t>Arrange that (only) </a:t>
            </a:r>
            <a:r>
              <a:rPr lang="en-US" b="1" dirty="0"/>
              <a:t>similar columns</a:t>
            </a:r>
            <a:r>
              <a:rPr lang="en-US" dirty="0"/>
              <a:t> are likely to </a:t>
            </a:r>
            <a:r>
              <a:rPr lang="en-US" b="1" dirty="0"/>
              <a:t>hash to the same bucket</a:t>
            </a:r>
            <a:r>
              <a:rPr lang="en-US" dirty="0"/>
              <a:t>, with high probability</a:t>
            </a:r>
          </a:p>
          <a:p>
            <a:pPr lvl="8"/>
            <a:endParaRPr lang="en-US" dirty="0"/>
          </a:p>
          <a:p>
            <a:r>
              <a:rPr lang="en-US" b="1" dirty="0">
                <a:solidFill>
                  <a:srgbClr val="008000"/>
                </a:solidFill>
              </a:rPr>
              <a:t>Candidate pairs are those that hash to the same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8" name="Footer Placeholder 17"/>
          <p:cNvSpPr>
            <a:spLocks noGrp="1"/>
          </p:cNvSpPr>
          <p:nvPr>
            <p:ph type="ftr" sz="quarter" idx="11"/>
          </p:nvPr>
        </p:nvSpPr>
        <p:spPr/>
        <p:txBody>
          <a:bodyPr/>
          <a:lstStyle/>
          <a:p>
            <a:r>
              <a:rPr lang="en-US"/>
              <a:t>J. Leskovec, A. Rajaraman, J. Ullman: Mining of Massive Datasets, http://www.mmds.org</a:t>
            </a:r>
          </a:p>
        </p:txBody>
      </p:sp>
      <p:sp>
        <p:nvSpPr>
          <p:cNvPr id="16" name="Slide Number Placeholder 4"/>
          <p:cNvSpPr>
            <a:spLocks noGrp="1"/>
          </p:cNvSpPr>
          <p:nvPr>
            <p:ph type="sldNum" sz="quarter" idx="12"/>
          </p:nvPr>
        </p:nvSpPr>
        <p:spPr/>
        <p:txBody>
          <a:bodyPr/>
          <a:lstStyle/>
          <a:p>
            <a:fld id="{E33B6F43-D011-4C92-BC19-A651E84D2484}" type="slidenum">
              <a:rPr lang="en-US"/>
              <a:pPr/>
              <a:t>44</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45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425688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2578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9525">
            <a:solidFill>
              <a:schemeClr val="tx1"/>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76400"/>
            <a:ext cx="1447800" cy="2286000"/>
          </a:xfrm>
          <a:prstGeom prst="line">
            <a:avLst/>
          </a:prstGeom>
          <a:noFill/>
          <a:ln w="19050">
            <a:solidFill>
              <a:schemeClr val="tx1"/>
            </a:solidFill>
            <a:round/>
            <a:headEnd/>
            <a:tailEnd type="triangle" w="med" len="med"/>
          </a:ln>
        </p:spPr>
        <p:txBody>
          <a:bodyPr/>
          <a:lstStyle/>
          <a:p>
            <a:endParaRPr lang="en-US"/>
          </a:p>
        </p:txBody>
      </p:sp>
      <p:sp>
        <p:nvSpPr>
          <p:cNvPr id="11291" name="Line 27"/>
          <p:cNvSpPr>
            <a:spLocks noChangeShapeType="1"/>
          </p:cNvSpPr>
          <p:nvPr/>
        </p:nvSpPr>
        <p:spPr bwMode="auto">
          <a:xfrm flipH="1" flipV="1">
            <a:off x="1852612" y="1524000"/>
            <a:ext cx="914400" cy="2438400"/>
          </a:xfrm>
          <a:prstGeom prst="line">
            <a:avLst/>
          </a:prstGeom>
          <a:noFill/>
          <a:ln w="9525">
            <a:solidFill>
              <a:schemeClr val="tx1"/>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9525">
            <a:solidFill>
              <a:schemeClr val="tx1"/>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828800"/>
            <a:ext cx="838200" cy="2133600"/>
          </a:xfrm>
          <a:prstGeom prst="line">
            <a:avLst/>
          </a:prstGeom>
          <a:noFill/>
          <a:ln w="9525">
            <a:solidFill>
              <a:schemeClr val="tx1"/>
            </a:solidFill>
            <a:round/>
            <a:headEnd/>
            <a:tailEnd type="triangle" w="med" len="med"/>
          </a:ln>
        </p:spPr>
        <p:txBody>
          <a:bodyPr/>
          <a:lstStyle/>
          <a:p>
            <a:endParaRPr lang="en-US"/>
          </a:p>
        </p:txBody>
      </p:sp>
      <p:sp>
        <p:nvSpPr>
          <p:cNvPr id="11294" name="Line 30"/>
          <p:cNvSpPr>
            <a:spLocks noChangeShapeType="1"/>
          </p:cNvSpPr>
          <p:nvPr/>
        </p:nvSpPr>
        <p:spPr bwMode="auto">
          <a:xfrm flipV="1">
            <a:off x="3910012" y="1524000"/>
            <a:ext cx="152400" cy="2438400"/>
          </a:xfrm>
          <a:prstGeom prst="line">
            <a:avLst/>
          </a:prstGeom>
          <a:noFill/>
          <a:ln w="19050">
            <a:solidFill>
              <a:schemeClr val="tx1"/>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300412" y="1371600"/>
            <a:ext cx="990600" cy="2590800"/>
          </a:xfrm>
          <a:prstGeom prst="line">
            <a:avLst/>
          </a:prstGeom>
          <a:noFill/>
          <a:ln w="19050">
            <a:solidFill>
              <a:schemeClr val="tx1"/>
            </a:solidFill>
            <a:round/>
            <a:headEnd/>
            <a:tailEnd type="triangle" w="med" len="med"/>
          </a:ln>
        </p:spPr>
        <p:txBody>
          <a:bodyPr/>
          <a:lstStyle/>
          <a:p>
            <a:endParaRPr lang="en-US"/>
          </a:p>
        </p:txBody>
      </p:sp>
      <p:grpSp>
        <p:nvGrpSpPr>
          <p:cNvPr id="2" name="Group 32"/>
          <p:cNvGrpSpPr>
            <a:grpSpLocks/>
          </p:cNvGrpSpPr>
          <p:nvPr/>
        </p:nvGrpSpPr>
        <p:grpSpPr bwMode="auto">
          <a:xfrm>
            <a:off x="4114799" y="1217612"/>
            <a:ext cx="3810000" cy="915988"/>
            <a:chOff x="2385" y="260"/>
            <a:chExt cx="2400" cy="577"/>
          </a:xfrm>
        </p:grpSpPr>
        <p:sp>
          <p:nvSpPr>
            <p:cNvPr id="11300"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11301"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3" name="Group 35"/>
          <p:cNvGrpSpPr>
            <a:grpSpLocks/>
          </p:cNvGrpSpPr>
          <p:nvPr/>
        </p:nvGrpSpPr>
        <p:grpSpPr bwMode="auto">
          <a:xfrm>
            <a:off x="4062412" y="2241551"/>
            <a:ext cx="3452813" cy="646113"/>
            <a:chOff x="2352" y="836"/>
            <a:chExt cx="2175" cy="407"/>
          </a:xfrm>
        </p:grpSpPr>
        <p:sp>
          <p:nvSpPr>
            <p:cNvPr id="1129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1129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
        <p:nvSpPr>
          <p:cNvPr id="38" name="Title 37"/>
          <p:cNvSpPr>
            <a:spLocks noGrp="1"/>
          </p:cNvSpPr>
          <p:nvPr>
            <p:ph type="title"/>
          </p:nvPr>
        </p:nvSpPr>
        <p:spPr/>
        <p:txBody>
          <a:bodyPr/>
          <a:lstStyle/>
          <a:p>
            <a:r>
              <a:rPr lang="en-US" dirty="0"/>
              <a:t>Hashing Bands</a:t>
            </a:r>
          </a:p>
        </p:txBody>
      </p:sp>
      <p:sp>
        <p:nvSpPr>
          <p:cNvPr id="41" name="Footer Placeholder 40"/>
          <p:cNvSpPr>
            <a:spLocks noGrp="1"/>
          </p:cNvSpPr>
          <p:nvPr>
            <p:ph type="ftr" sz="quarter" idx="11"/>
          </p:nvPr>
        </p:nvSpPr>
        <p:spPr/>
        <p:txBody>
          <a:bodyPr/>
          <a:lstStyle/>
          <a:p>
            <a:r>
              <a:rPr lang="en-US"/>
              <a:t>J. Leskovec, A. Rajaraman, J. Ullman: Mining of Massive Datasets, http://www.mmds.org</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97114765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19"/>
          <p:cNvSpPr>
            <a:spLocks noGrp="1"/>
          </p:cNvSpPr>
          <p:nvPr>
            <p:ph type="sldNum" sz="quarter" idx="12"/>
          </p:nvPr>
        </p:nvSpPr>
        <p:spPr/>
        <p:txBody>
          <a:bodyPr/>
          <a:lstStyle/>
          <a:p>
            <a:fld id="{19B12225-5612-419B-A8D5-4B8EEE4C217E}" type="slidenum">
              <a:rPr lang="en-US" smtClean="0"/>
              <a:pPr/>
              <a:t>5</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6501090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15 bands of 5 rows, the number of false positives would go down, but the number of false negatives would go up</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52</a:t>
            </a:fld>
            <a:endParaRPr lang="en-US"/>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53</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54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21397476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grpSp>
        <p:nvGrpSpPr>
          <p:cNvPr id="6" name="Group 31"/>
          <p:cNvGrpSpPr>
            <a:grpSpLocks/>
          </p:cNvGrpSpPr>
          <p:nvPr/>
        </p:nvGrpSpPr>
        <p:grpSpPr bwMode="auto">
          <a:xfrm>
            <a:off x="4495800" y="3429000"/>
            <a:ext cx="2065338" cy="762000"/>
            <a:chOff x="2832" y="2160"/>
            <a:chExt cx="1301" cy="480"/>
          </a:xfrm>
        </p:grpSpPr>
        <p:sp>
          <p:nvSpPr>
            <p:cNvPr id="21523" name="Text Box 32"/>
            <p:cNvSpPr txBox="1">
              <a:spLocks noChangeArrowheads="1"/>
            </p:cNvSpPr>
            <p:nvPr/>
          </p:nvSpPr>
          <p:spPr bwMode="auto">
            <a:xfrm>
              <a:off x="3024" y="2160"/>
              <a:ext cx="1109" cy="291"/>
            </a:xfrm>
            <a:prstGeom prst="rect">
              <a:avLst/>
            </a:prstGeom>
            <a:noFill/>
            <a:ln w="9525">
              <a:noFill/>
              <a:miter lim="800000"/>
              <a:headEnd/>
              <a:tailEnd/>
            </a:ln>
          </p:spPr>
          <p:txBody>
            <a:bodyPr wrap="none">
              <a:spAutoFit/>
            </a:bodyPr>
            <a:lstStyle/>
            <a:p>
              <a:pPr eaLnBrk="0" hangingPunct="0"/>
              <a:r>
                <a:rPr lang="en-US" sz="2400" dirty="0">
                  <a:latin typeface="Tahoma" pitchFamily="34" charset="0"/>
                </a:rPr>
                <a:t>s ~ (1/b)</a:t>
              </a:r>
              <a:r>
                <a:rPr lang="en-US" sz="2400" baseline="30000" dirty="0">
                  <a:latin typeface="Tahoma" pitchFamily="34" charset="0"/>
                </a:rPr>
                <a:t>1/r </a:t>
              </a:r>
            </a:p>
          </p:txBody>
        </p:sp>
        <p:sp>
          <p:nvSpPr>
            <p:cNvPr id="21524" name="Line 33"/>
            <p:cNvSpPr>
              <a:spLocks noChangeShapeType="1"/>
            </p:cNvSpPr>
            <p:nvPr/>
          </p:nvSpPr>
          <p:spPr bwMode="auto">
            <a:xfrm flipH="1">
              <a:off x="2832" y="2496"/>
              <a:ext cx="432" cy="144"/>
            </a:xfrm>
            <a:prstGeom prst="line">
              <a:avLst/>
            </a:prstGeom>
            <a:noFill/>
            <a:ln w="9525">
              <a:solidFill>
                <a:schemeClr val="tx1"/>
              </a:solidFill>
              <a:round/>
              <a:headEnd/>
              <a:tailEnd type="triangle" w="med" len="med"/>
            </a:ln>
          </p:spPr>
          <p:txBody>
            <a:bodyPr/>
            <a:lstStyle/>
            <a:p>
              <a:endParaRPr lang="en-US"/>
            </a:p>
          </p:txBody>
        </p:sp>
      </p:grpSp>
      <p:sp>
        <p:nvSpPr>
          <p:cNvPr id="36" name="Slide Number Placeholder 35"/>
          <p:cNvSpPr>
            <a:spLocks noGrp="1"/>
          </p:cNvSpPr>
          <p:nvPr>
            <p:ph type="sldNum" sz="quarter" idx="12"/>
          </p:nvPr>
        </p:nvSpPr>
        <p:spPr/>
        <p:txBody>
          <a:bodyPr/>
          <a:lstStyle/>
          <a:p>
            <a:fld id="{19B12225-5612-419B-A8D5-4B8EEE4C217E}" type="slidenum">
              <a:rPr lang="en-US" smtClean="0"/>
              <a:pPr/>
              <a:t>55</a:t>
            </a:fld>
            <a:endParaRPr lang="en-US"/>
          </a:p>
        </p:txBody>
      </p:sp>
      <p:sp>
        <p:nvSpPr>
          <p:cNvPr id="37" name="Footer Placeholder 36"/>
          <p:cNvSpPr>
            <a:spLocks noGrp="1"/>
          </p:cNvSpPr>
          <p:nvPr>
            <p:ph type="ftr" sz="quarter" idx="11"/>
          </p:nvPr>
        </p:nvSpPr>
        <p:spPr/>
        <p:txBody>
          <a:bodyPr/>
          <a:lstStyle/>
          <a:p>
            <a:r>
              <a:rPr lang="en-US"/>
              <a:t>J. Leskovec, A. Rajaraman, J. Ullman: Mining of Massive Datasets, http://www.mmds.org</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620023594"/>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   .975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ＭＳ Ｐゴシック" charset="-128"/>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57</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64598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534400" cy="5257801"/>
          </a:xfrm>
        </p:spPr>
        <p:txBody>
          <a:bodyPr>
            <a:normAutofit fontScale="92500"/>
          </a:bodyPr>
          <a:lstStyle/>
          <a:p>
            <a:r>
              <a:rPr lang="en-US" b="1" dirty="0">
                <a:solidFill>
                  <a:srgbClr val="D60093"/>
                </a:solidFill>
              </a:rPr>
              <a:t>Shingling:</a:t>
            </a:r>
            <a:r>
              <a:rPr lang="en-US" dirty="0"/>
              <a:t> Convert documents to sets</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5"/>
          <p:cNvSpPr>
            <a:spLocks noGrp="1"/>
          </p:cNvSpPr>
          <p:nvPr>
            <p:ph type="sldNum" sz="quarter" idx="12"/>
          </p:nvPr>
        </p:nvSpPr>
        <p:spPr/>
        <p:txBody>
          <a:bodyPr/>
          <a:lstStyle/>
          <a:p>
            <a:fld id="{39524C00-7883-447F-993D-93A8BDF0ACB6}" type="slidenum">
              <a:rPr lang="en-US" smtClean="0"/>
              <a:pPr/>
              <a:t>59</a:t>
            </a:fld>
            <a:endParaRPr lang="en-US"/>
          </a:p>
        </p:txBody>
      </p:sp>
    </p:spTree>
    <p:extLst>
      <p:ext uri="{BB962C8B-B14F-4D97-AF65-F5344CB8AC3E}">
        <p14:creationId xmlns:p14="http://schemas.microsoft.com/office/powerpoint/2010/main" val="170965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9" name="Slide Number Placeholder 18"/>
          <p:cNvSpPr>
            <a:spLocks noGrp="1"/>
          </p:cNvSpPr>
          <p:nvPr>
            <p:ph type="sldNum" sz="quarter" idx="12"/>
          </p:nvPr>
        </p:nvSpPr>
        <p:spPr/>
        <p:txBody>
          <a:bodyPr/>
          <a:lstStyle/>
          <a:p>
            <a:fld id="{19B12225-5612-419B-A8D5-4B8EEE4C217E}" type="slidenum">
              <a:rPr lang="en-US" smtClean="0"/>
              <a:pPr/>
              <a:t>6</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750889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C9357671-76A1-4A06-8E58-87D86543FD9B}"/>
              </a:ext>
            </a:extLst>
          </p:cNvPr>
          <p:cNvSpPr>
            <a:spLocks noGrp="1" noChangeArrowheads="1"/>
          </p:cNvSpPr>
          <p:nvPr>
            <p:ph type="title"/>
          </p:nvPr>
        </p:nvSpPr>
        <p:spPr>
          <a:xfrm>
            <a:off x="381000" y="228600"/>
            <a:ext cx="6530400" cy="653760"/>
          </a:xfrm>
          <a:ln/>
        </p:spPr>
        <p:txBody>
          <a:bodyPr vert="horz" lIns="91440" tIns="24686" rIns="45720" rtlCol="0" anchor="ctr">
            <a:normAutofit fontScale="90000"/>
            <a:scene3d>
              <a:camera prst="orthographicFront"/>
              <a:lightRig rig="threePt" dir="t">
                <a:rot lat="0" lon="0" rev="4800000"/>
              </a:lightRig>
            </a:scene3d>
            <a:sp3d prstMaterial="matte">
              <a:bevelT w="50800" h="10160"/>
            </a:sp3d>
          </a:bodyPr>
          <a:lstStyle/>
          <a:p>
            <a:pP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Lst>
            </a:pPr>
            <a:r>
              <a:rPr lang="en-US" altLang="it-IT"/>
              <a:t>Chart</a:t>
            </a:r>
          </a:p>
        </p:txBody>
      </p:sp>
      <p:graphicFrame>
        <p:nvGraphicFramePr>
          <p:cNvPr id="4" name="Grafico 3">
            <a:extLst>
              <a:ext uri="{FF2B5EF4-FFF2-40B4-BE49-F238E27FC236}">
                <a16:creationId xmlns:a16="http://schemas.microsoft.com/office/drawing/2014/main" id="{C33A7F14-917A-468E-BB8D-984AE5DB08D2}"/>
              </a:ext>
            </a:extLst>
          </p:cNvPr>
          <p:cNvGraphicFramePr/>
          <p:nvPr>
            <p:extLst>
              <p:ext uri="{D42A27DB-BD31-4B8C-83A1-F6EECF244321}">
                <p14:modId xmlns:p14="http://schemas.microsoft.com/office/powerpoint/2010/main" val="1859507936"/>
              </p:ext>
            </p:extLst>
          </p:nvPr>
        </p:nvGraphicFramePr>
        <p:xfrm>
          <a:off x="1425000" y="2057400"/>
          <a:ext cx="6530400" cy="39624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3">
            <a:extLst>
              <a:ext uri="{FF2B5EF4-FFF2-40B4-BE49-F238E27FC236}">
                <a16:creationId xmlns:a16="http://schemas.microsoft.com/office/drawing/2014/main" id="{EE732474-6274-4099-BA45-A604264CC006}"/>
              </a:ext>
            </a:extLst>
          </p:cNvPr>
          <p:cNvSpPr>
            <a:spLocks noGrp="1" noChangeArrowheads="1"/>
          </p:cNvSpPr>
          <p:nvPr>
            <p:ph idx="1"/>
          </p:nvPr>
        </p:nvSpPr>
        <p:spPr>
          <a:xfrm>
            <a:off x="457200" y="1295401"/>
            <a:ext cx="7848600" cy="1828800"/>
          </a:xfrm>
        </p:spPr>
        <p:txBody>
          <a:bodyPr>
            <a:normAutofit/>
          </a:bodyPr>
          <a:lstStyle/>
          <a:p>
            <a:pPr lvl="1"/>
            <a:r>
              <a:rPr lang="en-US" dirty="0"/>
              <a:t>Example of a chart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1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FFB1A-381F-4972-B41F-71003181D81C}"/>
              </a:ext>
            </a:extLst>
          </p:cNvPr>
          <p:cNvSpPr>
            <a:spLocks noGrp="1"/>
          </p:cNvSpPr>
          <p:nvPr>
            <p:ph type="title"/>
          </p:nvPr>
        </p:nvSpPr>
        <p:spPr/>
        <p:txBody>
          <a:bodyPr/>
          <a:lstStyle/>
          <a:p>
            <a:r>
              <a:rPr lang="it-IT" dirty="0" err="1"/>
              <a:t>Table</a:t>
            </a:r>
            <a:endParaRPr lang="it-IT" dirty="0"/>
          </a:p>
        </p:txBody>
      </p:sp>
      <p:sp>
        <p:nvSpPr>
          <p:cNvPr id="7" name="Google Shape;199;p24">
            <a:extLst>
              <a:ext uri="{FF2B5EF4-FFF2-40B4-BE49-F238E27FC236}">
                <a16:creationId xmlns:a16="http://schemas.microsoft.com/office/drawing/2014/main" id="{08AA912E-6094-4AAC-B79F-B66ED53AA14A}"/>
              </a:ext>
            </a:extLst>
          </p:cNvPr>
          <p:cNvSpPr txBox="1"/>
          <p:nvPr/>
        </p:nvSpPr>
        <p:spPr>
          <a:xfrm>
            <a:off x="2435386" y="2037099"/>
            <a:ext cx="2624660" cy="668173"/>
          </a:xfrm>
          <a:prstGeom prst="rect">
            <a:avLst/>
          </a:prstGeom>
          <a:noFill/>
          <a:ln>
            <a:noFill/>
          </a:ln>
        </p:spPr>
        <p:txBody>
          <a:bodyPr spcFirstLastPara="1" wrap="square" lIns="62203" tIns="62203" rIns="62203" bIns="62203" anchor="t" anchorCtr="0">
            <a:noAutofit/>
          </a:bodyPr>
          <a:lstStyle/>
          <a:p>
            <a:endParaRPr sz="998">
              <a:latin typeface="Calibri"/>
              <a:ea typeface="Calibri"/>
              <a:cs typeface="Calibri"/>
              <a:sym typeface="Calibri"/>
            </a:endParaRPr>
          </a:p>
        </p:txBody>
      </p:sp>
      <p:graphicFrame>
        <p:nvGraphicFramePr>
          <p:cNvPr id="8" name="Google Shape;200;p24">
            <a:extLst>
              <a:ext uri="{FF2B5EF4-FFF2-40B4-BE49-F238E27FC236}">
                <a16:creationId xmlns:a16="http://schemas.microsoft.com/office/drawing/2014/main" id="{FC809621-E319-498A-AB22-4C327A7077DC}"/>
              </a:ext>
            </a:extLst>
          </p:cNvPr>
          <p:cNvGraphicFramePr/>
          <p:nvPr/>
        </p:nvGraphicFramePr>
        <p:xfrm>
          <a:off x="848903" y="1992015"/>
          <a:ext cx="7119608" cy="2873971"/>
        </p:xfrm>
        <a:graphic>
          <a:graphicData uri="http://schemas.openxmlformats.org/drawingml/2006/table">
            <a:tbl>
              <a:tblPr>
                <a:noFill/>
              </a:tblPr>
              <a:tblGrid>
                <a:gridCol w="1236797">
                  <a:extLst>
                    <a:ext uri="{9D8B030D-6E8A-4147-A177-3AD203B41FA5}">
                      <a16:colId xmlns:a16="http://schemas.microsoft.com/office/drawing/2014/main" val="20000"/>
                    </a:ext>
                  </a:extLst>
                </a:gridCol>
                <a:gridCol w="1193748">
                  <a:extLst>
                    <a:ext uri="{9D8B030D-6E8A-4147-A177-3AD203B41FA5}">
                      <a16:colId xmlns:a16="http://schemas.microsoft.com/office/drawing/2014/main" val="20001"/>
                    </a:ext>
                  </a:extLst>
                </a:gridCol>
                <a:gridCol w="1150771">
                  <a:extLst>
                    <a:ext uri="{9D8B030D-6E8A-4147-A177-3AD203B41FA5}">
                      <a16:colId xmlns:a16="http://schemas.microsoft.com/office/drawing/2014/main" val="20002"/>
                    </a:ext>
                  </a:extLst>
                </a:gridCol>
                <a:gridCol w="1172272">
                  <a:extLst>
                    <a:ext uri="{9D8B030D-6E8A-4147-A177-3AD203B41FA5}">
                      <a16:colId xmlns:a16="http://schemas.microsoft.com/office/drawing/2014/main" val="20003"/>
                    </a:ext>
                  </a:extLst>
                </a:gridCol>
                <a:gridCol w="1172272">
                  <a:extLst>
                    <a:ext uri="{9D8B030D-6E8A-4147-A177-3AD203B41FA5}">
                      <a16:colId xmlns:a16="http://schemas.microsoft.com/office/drawing/2014/main" val="20004"/>
                    </a:ext>
                  </a:extLst>
                </a:gridCol>
                <a:gridCol w="1193748">
                  <a:extLst>
                    <a:ext uri="{9D8B030D-6E8A-4147-A177-3AD203B41FA5}">
                      <a16:colId xmlns:a16="http://schemas.microsoft.com/office/drawing/2014/main" val="20005"/>
                    </a:ext>
                  </a:extLst>
                </a:gridCol>
              </a:tblGrid>
              <a:tr h="368771">
                <a:tc>
                  <a:txBody>
                    <a:bodyPr/>
                    <a:lstStyle/>
                    <a:p>
                      <a:pPr marL="0" marR="0" lvl="0" indent="0" algn="l" rtl="0">
                        <a:lnSpc>
                          <a:spcPct val="100000"/>
                        </a:lnSpc>
                        <a:spcBef>
                          <a:spcPts val="0"/>
                        </a:spcBef>
                        <a:spcAft>
                          <a:spcPts val="0"/>
                        </a:spcAft>
                        <a:buClr>
                          <a:srgbClr val="000000"/>
                        </a:buClr>
                        <a:buSzPts val="800"/>
                        <a:buFont typeface="Arial"/>
                        <a:buNone/>
                      </a:pPr>
                      <a:r>
                        <a:rPr lang="it" sz="800" b="1" dirty="0">
                          <a:solidFill>
                            <a:srgbClr val="3C78D8"/>
                          </a:solidFill>
                          <a:latin typeface="Quicksand"/>
                          <a:ea typeface="Quicksand"/>
                          <a:cs typeface="Quicksand"/>
                          <a:sym typeface="Quicksand"/>
                        </a:rPr>
                        <a:t> </a:t>
                      </a:r>
                      <a:endParaRPr sz="800" b="1" dirty="0">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it" sz="1400" b="1" dirty="0">
                          <a:solidFill>
                            <a:srgbClr val="3C78D8"/>
                          </a:solidFill>
                          <a:latin typeface="Quicksand"/>
                          <a:ea typeface="Quicksand"/>
                          <a:cs typeface="Quicksand"/>
                          <a:sym typeface="Quicksand"/>
                        </a:rPr>
                        <a:t>2021</a:t>
                      </a:r>
                      <a:endParaRPr sz="1400" b="1" dirty="0">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it" sz="1400" b="1" dirty="0">
                          <a:solidFill>
                            <a:srgbClr val="3C78D8"/>
                          </a:solidFill>
                          <a:latin typeface="Quicksand"/>
                          <a:ea typeface="Quicksand"/>
                          <a:cs typeface="Quicksand"/>
                          <a:sym typeface="Quicksand"/>
                        </a:rPr>
                        <a:t>2022</a:t>
                      </a:r>
                      <a:endParaRPr sz="1400" b="1" dirty="0">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it" sz="1400" b="1">
                          <a:solidFill>
                            <a:srgbClr val="3C78D8"/>
                          </a:solidFill>
                          <a:latin typeface="Quicksand"/>
                          <a:ea typeface="Quicksand"/>
                          <a:cs typeface="Quicksand"/>
                          <a:sym typeface="Quicksand"/>
                        </a:rPr>
                        <a:t>2023</a:t>
                      </a:r>
                      <a:endParaRPr sz="1400" b="1">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it" sz="1400" b="1">
                          <a:solidFill>
                            <a:srgbClr val="3C78D8"/>
                          </a:solidFill>
                          <a:latin typeface="Quicksand"/>
                          <a:ea typeface="Quicksand"/>
                          <a:cs typeface="Quicksand"/>
                          <a:sym typeface="Quicksand"/>
                        </a:rPr>
                        <a:t>2024</a:t>
                      </a:r>
                      <a:endParaRPr sz="1400" b="1">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it" sz="1400" b="1">
                          <a:solidFill>
                            <a:srgbClr val="3C78D8"/>
                          </a:solidFill>
                          <a:latin typeface="Quicksand"/>
                          <a:ea typeface="Quicksand"/>
                          <a:cs typeface="Quicksand"/>
                          <a:sym typeface="Quicksand"/>
                        </a:rPr>
                        <a:t>2025</a:t>
                      </a:r>
                      <a:endParaRPr sz="1400" b="1">
                        <a:solidFill>
                          <a:srgbClr val="3C78D8"/>
                        </a:solidFill>
                        <a:latin typeface="Quicksand"/>
                        <a:ea typeface="Quicksand"/>
                        <a:cs typeface="Quicksand"/>
                        <a:sym typeface="Quicksand"/>
                      </a:endParaRPr>
                    </a:p>
                  </a:txBody>
                  <a:tcPr marL="46647" marR="46647" marT="62203" marB="62203">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97632">
                <a:tc>
                  <a:txBody>
                    <a:bodyPr/>
                    <a:lstStyle/>
                    <a:p>
                      <a:pPr marL="0" marR="0" lvl="0" indent="0" algn="l" rtl="0">
                        <a:lnSpc>
                          <a:spcPct val="100000"/>
                        </a:lnSpc>
                        <a:spcBef>
                          <a:spcPts val="0"/>
                        </a:spcBef>
                        <a:spcAft>
                          <a:spcPts val="0"/>
                        </a:spcAft>
                        <a:buClr>
                          <a:srgbClr val="000000"/>
                        </a:buClr>
                        <a:buSzPts val="800"/>
                        <a:buFont typeface="Arial"/>
                        <a:buNone/>
                      </a:pPr>
                      <a:r>
                        <a:rPr lang="it" sz="1000" b="1" dirty="0">
                          <a:solidFill>
                            <a:srgbClr val="3C78D8"/>
                          </a:solidFill>
                          <a:latin typeface="Quicksand"/>
                          <a:ea typeface="Quicksand"/>
                          <a:cs typeface="Quicksand"/>
                          <a:sym typeface="Quicksand"/>
                        </a:rPr>
                        <a:t>Versione</a:t>
                      </a:r>
                      <a:endParaRPr sz="1000" b="1"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1.0</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1.0</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2.0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2.0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2.0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438341">
                <a:tc>
                  <a:txBody>
                    <a:bodyPr/>
                    <a:lstStyle/>
                    <a:p>
                      <a:pPr marL="0" marR="0" lvl="0" indent="0" algn="l" rtl="0">
                        <a:lnSpc>
                          <a:spcPct val="100000"/>
                        </a:lnSpc>
                        <a:spcBef>
                          <a:spcPts val="0"/>
                        </a:spcBef>
                        <a:spcAft>
                          <a:spcPts val="0"/>
                        </a:spcAft>
                        <a:buClr>
                          <a:srgbClr val="000000"/>
                        </a:buClr>
                        <a:buSzPts val="800"/>
                        <a:buFont typeface="Arial"/>
                        <a:buNone/>
                      </a:pPr>
                      <a:r>
                        <a:rPr lang="it" sz="1000" b="1">
                          <a:solidFill>
                            <a:srgbClr val="3C78D8"/>
                          </a:solidFill>
                          <a:latin typeface="Quicksand"/>
                          <a:ea typeface="Quicksand"/>
                          <a:cs typeface="Quicksand"/>
                          <a:sym typeface="Quicksand"/>
                        </a:rPr>
                        <a:t>Numero Clienti</a:t>
                      </a:r>
                      <a:endParaRPr sz="1000" b="1">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10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100</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250</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390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450</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476331">
                <a:tc>
                  <a:txBody>
                    <a:bodyPr/>
                    <a:lstStyle/>
                    <a:p>
                      <a:pPr marL="0" marR="0" lvl="0" indent="0" algn="l" rtl="0">
                        <a:lnSpc>
                          <a:spcPct val="100000"/>
                        </a:lnSpc>
                        <a:spcBef>
                          <a:spcPts val="0"/>
                        </a:spcBef>
                        <a:spcAft>
                          <a:spcPts val="0"/>
                        </a:spcAft>
                        <a:buClr>
                          <a:srgbClr val="000000"/>
                        </a:buClr>
                        <a:buSzPts val="800"/>
                        <a:buFont typeface="Arial"/>
                        <a:buNone/>
                      </a:pPr>
                      <a:r>
                        <a:rPr lang="it" sz="1000" b="1">
                          <a:solidFill>
                            <a:srgbClr val="3C78D8"/>
                          </a:solidFill>
                          <a:latin typeface="Quicksand"/>
                          <a:ea typeface="Quicksand"/>
                          <a:cs typeface="Quicksand"/>
                          <a:sym typeface="Quicksand"/>
                        </a:rPr>
                        <a:t>Abbonamento mensile</a:t>
                      </a:r>
                      <a:endParaRPr sz="1000" b="1">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a:solidFill>
                            <a:srgbClr val="3C78D8"/>
                          </a:solidFill>
                          <a:latin typeface="Quicksand"/>
                          <a:ea typeface="Quicksand"/>
                          <a:cs typeface="Quicksand"/>
                          <a:sym typeface="Quicksand"/>
                        </a:rPr>
                        <a:t>25€</a:t>
                      </a:r>
                      <a:endParaRPr sz="110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25€</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32€</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32€</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32€</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97632">
                <a:tc>
                  <a:txBody>
                    <a:bodyPr/>
                    <a:lstStyle/>
                    <a:p>
                      <a:pPr marL="0" marR="0" lvl="0" indent="0" algn="l" rtl="0">
                        <a:lnSpc>
                          <a:spcPct val="100000"/>
                        </a:lnSpc>
                        <a:spcBef>
                          <a:spcPts val="0"/>
                        </a:spcBef>
                        <a:spcAft>
                          <a:spcPts val="0"/>
                        </a:spcAft>
                        <a:buClr>
                          <a:srgbClr val="000000"/>
                        </a:buClr>
                        <a:buSzPts val="800"/>
                        <a:buFont typeface="Arial"/>
                        <a:buNone/>
                      </a:pPr>
                      <a:r>
                        <a:rPr lang="it" sz="1000" b="1">
                          <a:solidFill>
                            <a:srgbClr val="3C78D8"/>
                          </a:solidFill>
                          <a:latin typeface="Quicksand"/>
                          <a:ea typeface="Quicksand"/>
                          <a:cs typeface="Quicksand"/>
                          <a:sym typeface="Quicksand"/>
                        </a:rPr>
                        <a:t>Costi Totali (€)</a:t>
                      </a:r>
                      <a:endParaRPr sz="1000" b="1">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23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61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110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138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137.5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97632">
                <a:tc>
                  <a:txBody>
                    <a:bodyPr/>
                    <a:lstStyle/>
                    <a:p>
                      <a:pPr marL="0" marR="0" lvl="0" indent="0" algn="l" rtl="0">
                        <a:lnSpc>
                          <a:spcPct val="100000"/>
                        </a:lnSpc>
                        <a:spcBef>
                          <a:spcPts val="0"/>
                        </a:spcBef>
                        <a:spcAft>
                          <a:spcPts val="0"/>
                        </a:spcAft>
                        <a:buClr>
                          <a:srgbClr val="000000"/>
                        </a:buClr>
                        <a:buSzPts val="800"/>
                        <a:buFont typeface="Arial"/>
                        <a:buNone/>
                      </a:pPr>
                      <a:r>
                        <a:rPr lang="it" sz="1000" b="1" dirty="0">
                          <a:solidFill>
                            <a:srgbClr val="3C78D8"/>
                          </a:solidFill>
                          <a:latin typeface="Quicksand"/>
                          <a:ea typeface="Quicksand"/>
                          <a:cs typeface="Quicksand"/>
                          <a:sym typeface="Quicksand"/>
                        </a:rPr>
                        <a:t>Ricavi (€)</a:t>
                      </a:r>
                      <a:endParaRPr sz="1000" b="1"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7.2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68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148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257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275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r h="397632">
                <a:tc>
                  <a:txBody>
                    <a:bodyPr/>
                    <a:lstStyle/>
                    <a:p>
                      <a:pPr marL="0" marR="0" lvl="0" indent="0" algn="l" rtl="0">
                        <a:lnSpc>
                          <a:spcPct val="100000"/>
                        </a:lnSpc>
                        <a:spcBef>
                          <a:spcPts val="0"/>
                        </a:spcBef>
                        <a:spcAft>
                          <a:spcPts val="0"/>
                        </a:spcAft>
                        <a:buClr>
                          <a:srgbClr val="000000"/>
                        </a:buClr>
                        <a:buSzPts val="800"/>
                        <a:buFont typeface="Arial"/>
                        <a:buNone/>
                      </a:pPr>
                      <a:r>
                        <a:rPr lang="it" sz="1000" b="1" dirty="0">
                          <a:solidFill>
                            <a:srgbClr val="3C78D8"/>
                          </a:solidFill>
                          <a:latin typeface="Quicksand"/>
                          <a:ea typeface="Quicksand"/>
                          <a:cs typeface="Quicksand"/>
                          <a:sym typeface="Quicksand"/>
                        </a:rPr>
                        <a:t>Utile/Perdita (€)</a:t>
                      </a:r>
                      <a:endParaRPr sz="1000" b="1"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(14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666666"/>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3.5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31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89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it" sz="1100" dirty="0">
                          <a:solidFill>
                            <a:srgbClr val="3C78D8"/>
                          </a:solidFill>
                          <a:latin typeface="Quicksand"/>
                          <a:ea typeface="Quicksand"/>
                          <a:cs typeface="Quicksand"/>
                          <a:sym typeface="Quicksand"/>
                        </a:rPr>
                        <a:t>104 K</a:t>
                      </a:r>
                      <a:endParaRPr sz="1100" dirty="0">
                        <a:solidFill>
                          <a:srgbClr val="3C78D8"/>
                        </a:solidFill>
                        <a:latin typeface="Quicksand"/>
                        <a:ea typeface="Quicksand"/>
                        <a:cs typeface="Quicksand"/>
                        <a:sym typeface="Quicksand"/>
                      </a:endParaRPr>
                    </a:p>
                  </a:txBody>
                  <a:tcPr marL="46647" marR="46647" marT="62203" marB="62203" anchor="ctr">
                    <a:lnL w="19050" cap="flat" cmpd="sng">
                      <a:solidFill>
                        <a:srgbClr val="999999"/>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 name="CasellaDiTesto 8">
            <a:extLst>
              <a:ext uri="{FF2B5EF4-FFF2-40B4-BE49-F238E27FC236}">
                <a16:creationId xmlns:a16="http://schemas.microsoft.com/office/drawing/2014/main" id="{05A69845-BCC6-40BC-A41E-E38BC7F55ED6}"/>
              </a:ext>
            </a:extLst>
          </p:cNvPr>
          <p:cNvSpPr txBox="1"/>
          <p:nvPr/>
        </p:nvSpPr>
        <p:spPr>
          <a:xfrm>
            <a:off x="756845" y="5575117"/>
            <a:ext cx="7537356" cy="231923"/>
          </a:xfrm>
          <a:prstGeom prst="rect">
            <a:avLst/>
          </a:prstGeom>
          <a:noFill/>
        </p:spPr>
        <p:txBody>
          <a:bodyPr wrap="square" rtlCol="0">
            <a:spAutoFit/>
          </a:bodyPr>
          <a:lstStyle/>
          <a:p>
            <a:pPr defTabSz="622089">
              <a:buClr>
                <a:srgbClr val="000000"/>
              </a:buClr>
              <a:buSzPts val="800"/>
            </a:pPr>
            <a:r>
              <a:rPr lang="it-IT" sz="907" dirty="0">
                <a:solidFill>
                  <a:srgbClr val="3C78D8"/>
                </a:solidFill>
                <a:latin typeface="Quicksand"/>
              </a:rPr>
              <a:t>I dati esposti sono estratti da una Forecast Analysis effettuata in fase di progettazione del business model su base quinquennale </a:t>
            </a:r>
          </a:p>
        </p:txBody>
      </p:sp>
    </p:spTree>
    <p:extLst>
      <p:ext uri="{BB962C8B-B14F-4D97-AF65-F5344CB8AC3E}">
        <p14:creationId xmlns:p14="http://schemas.microsoft.com/office/powerpoint/2010/main" val="14495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AFC632-C1B4-45D6-B15B-2B1102769088}"/>
              </a:ext>
            </a:extLst>
          </p:cNvPr>
          <p:cNvSpPr>
            <a:spLocks noGrp="1"/>
          </p:cNvSpPr>
          <p:nvPr>
            <p:ph type="title"/>
          </p:nvPr>
        </p:nvSpPr>
        <p:spPr/>
        <p:txBody>
          <a:bodyPr/>
          <a:lstStyle/>
          <a:p>
            <a:r>
              <a:rPr lang="it-IT" dirty="0"/>
              <a:t>Video </a:t>
            </a:r>
            <a:r>
              <a:rPr lang="it-IT" dirty="0" err="1"/>
              <a:t>content</a:t>
            </a:r>
            <a:endParaRPr lang="it-IT" dirty="0"/>
          </a:p>
        </p:txBody>
      </p:sp>
      <p:sp>
        <p:nvSpPr>
          <p:cNvPr id="3" name="Segnaposto contenuto 2">
            <a:extLst>
              <a:ext uri="{FF2B5EF4-FFF2-40B4-BE49-F238E27FC236}">
                <a16:creationId xmlns:a16="http://schemas.microsoft.com/office/drawing/2014/main" id="{438A9A81-237B-4414-B5A0-0A87161FC3F2}"/>
              </a:ext>
            </a:extLst>
          </p:cNvPr>
          <p:cNvSpPr>
            <a:spLocks noGrp="1"/>
          </p:cNvSpPr>
          <p:nvPr>
            <p:ph idx="1"/>
          </p:nvPr>
        </p:nvSpPr>
        <p:spPr/>
        <p:txBody>
          <a:bodyPr/>
          <a:lstStyle/>
          <a:p>
            <a:r>
              <a:rPr lang="it-IT" dirty="0"/>
              <a:t> </a:t>
            </a:r>
            <a:r>
              <a:rPr lang="it-IT" dirty="0" err="1"/>
              <a:t>Hostify</a:t>
            </a:r>
            <a:r>
              <a:rPr lang="it-IT" dirty="0"/>
              <a:t> </a:t>
            </a:r>
          </a:p>
        </p:txBody>
      </p:sp>
      <p:pic>
        <p:nvPicPr>
          <p:cNvPr id="5" name="Immagine 4">
            <a:extLst>
              <a:ext uri="{FF2B5EF4-FFF2-40B4-BE49-F238E27FC236}">
                <a16:creationId xmlns:a16="http://schemas.microsoft.com/office/drawing/2014/main" id="{6782E098-3DC1-4541-A83D-A37B81301BAA}"/>
              </a:ext>
            </a:extLst>
          </p:cNvPr>
          <p:cNvPicPr>
            <a:picLocks noChangeAspect="1"/>
          </p:cNvPicPr>
          <p:nvPr/>
        </p:nvPicPr>
        <p:blipFill>
          <a:blip r:embed="rId4"/>
          <a:stretch>
            <a:fillRect/>
          </a:stretch>
        </p:blipFill>
        <p:spPr>
          <a:xfrm>
            <a:off x="1849704" y="2476756"/>
            <a:ext cx="1244160" cy="2211840"/>
          </a:xfrm>
          <a:prstGeom prst="roundRect">
            <a:avLst>
              <a:gd name="adj" fmla="val 10185"/>
            </a:avLst>
          </a:prstGeom>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5D3F353E-303C-46BD-AFB1-8D429E6E0C50}"/>
              </a:ext>
            </a:extLst>
          </p:cNvPr>
          <p:cNvPicPr>
            <a:picLocks noChangeAspect="1"/>
          </p:cNvPicPr>
          <p:nvPr/>
        </p:nvPicPr>
        <p:blipFill>
          <a:blip r:embed="rId5"/>
          <a:stretch>
            <a:fillRect/>
          </a:stretch>
        </p:blipFill>
        <p:spPr>
          <a:xfrm>
            <a:off x="5221671" y="2476756"/>
            <a:ext cx="1244160" cy="2211840"/>
          </a:xfrm>
          <a:prstGeom prst="roundRect">
            <a:avLst>
              <a:gd name="adj" fmla="val 10101"/>
            </a:avLst>
          </a:prstGeom>
          <a:effectLst>
            <a:outerShdw blurRad="50800" dist="38100" dir="2700000" algn="tl" rotWithShape="0">
              <a:prstClr val="black">
                <a:alpha val="40000"/>
              </a:prstClr>
            </a:outerShdw>
          </a:effectLst>
        </p:spPr>
      </p:pic>
      <p:pic>
        <p:nvPicPr>
          <p:cNvPr id="4" name="videos">
            <a:hlinkClick r:id="" action="ppaction://media"/>
            <a:extLst>
              <a:ext uri="{FF2B5EF4-FFF2-40B4-BE49-F238E27FC236}">
                <a16:creationId xmlns:a16="http://schemas.microsoft.com/office/drawing/2014/main" id="{7AFB43A6-65E7-4BEC-AF28-AB87D71274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6685" t="-1" r="36850" b="-147"/>
          <a:stretch/>
        </p:blipFill>
        <p:spPr>
          <a:xfrm>
            <a:off x="3641444" y="2107752"/>
            <a:ext cx="1387778" cy="2954185"/>
          </a:xfrm>
          <a:prstGeom prst="roundRect">
            <a:avLst/>
          </a:prstGeom>
        </p:spPr>
      </p:pic>
    </p:spTree>
    <p:extLst>
      <p:ext uri="{BB962C8B-B14F-4D97-AF65-F5344CB8AC3E}">
        <p14:creationId xmlns:p14="http://schemas.microsoft.com/office/powerpoint/2010/main" val="207199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Users who visited similar websites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a:solidFill>
                      <a:srgbClr val="008000"/>
                    </a:solidFill>
                  </a:rPr>
                  <a:t> </a:t>
                </a:r>
                <a:r>
                  <a:rPr lang="en-US" b="1" dirty="0">
                    <a:solidFill>
                      <a:srgbClr val="008000"/>
                    </a:solidFill>
                    <a:sym typeface="Wingdings" pitchFamily="2" charset="2"/>
                  </a:rPr>
                  <a:t></a:t>
                </a:r>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Previous Lecture</a:t>
            </a:r>
          </a:p>
        </p:txBody>
      </p:sp>
      <p:sp>
        <p:nvSpPr>
          <p:cNvPr id="3" name="Content Placeholder 2"/>
          <p:cNvSpPr>
            <a:spLocks noGrp="1"/>
          </p:cNvSpPr>
          <p:nvPr>
            <p:ph idx="1"/>
          </p:nvPr>
        </p:nvSpPr>
        <p:spPr>
          <a:xfrm>
            <a:off x="457200" y="1295401"/>
            <a:ext cx="8229600" cy="1828800"/>
          </a:xfrm>
        </p:spPr>
        <p:txBody>
          <a:bodyPr/>
          <a:lstStyle/>
          <a:p>
            <a:r>
              <a:rPr lang="en-US" b="1" dirty="0">
                <a:solidFill>
                  <a:srgbClr val="D60093"/>
                </a:solidFill>
              </a:rPr>
              <a:t>Last time:</a:t>
            </a:r>
            <a:r>
              <a:rPr lang="en-US" dirty="0">
                <a:solidFill>
                  <a:srgbClr val="D60093"/>
                </a:solidFill>
              </a:rPr>
              <a:t> Finding frequent pairs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Naïve solution:</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A-Priori:</a:t>
            </a:r>
            <a:br>
              <a:rPr lang="en-US" dirty="0">
                <a:latin typeface="Arial" pitchFamily="34" charset="0"/>
                <a:cs typeface="Arial" pitchFamily="34" charset="0"/>
              </a:rPr>
            </a:br>
            <a:r>
              <a:rPr lang="en-US" u="sng" dirty="0">
                <a:latin typeface="Arial" pitchFamily="34" charset="0"/>
                <a:cs typeface="Arial" pitchFamily="34" charset="0"/>
              </a:rPr>
              <a:t>First pass:</a:t>
            </a:r>
            <a:r>
              <a:rPr lang="en-US" dirty="0">
                <a:latin typeface="Arial" pitchFamily="34" charset="0"/>
                <a:cs typeface="Arial" pitchFamily="34" charset="0"/>
              </a:rPr>
              <a:t> Find frequent singletons</a:t>
            </a:r>
          </a:p>
          <a:p>
            <a:r>
              <a:rPr lang="en-US" dirty="0">
                <a:solidFill>
                  <a:srgbClr val="008000"/>
                </a:solidFill>
                <a:latin typeface="Arial" pitchFamily="34" charset="0"/>
                <a:cs typeface="Arial" pitchFamily="34" charset="0"/>
              </a:rPr>
              <a:t>For a pair to be </a:t>
            </a:r>
            <a:r>
              <a:rPr lang="en-US" b="1" dirty="0">
                <a:solidFill>
                  <a:srgbClr val="008000"/>
                </a:solidFill>
                <a:latin typeface="Arial" pitchFamily="34" charset="0"/>
                <a:cs typeface="Arial" pitchFamily="34" charset="0"/>
              </a:rPr>
              <a:t>a frequent pair candidate</a:t>
            </a:r>
            <a:r>
              <a:rPr lang="en-US" dirty="0">
                <a:solidFill>
                  <a:srgbClr val="008000"/>
                </a:solidFill>
                <a:latin typeface="Arial" pitchFamily="34" charset="0"/>
                <a:cs typeface="Arial" pitchFamily="34" charset="0"/>
              </a:rPr>
              <a:t>, its singletons have to be frequent!</a:t>
            </a:r>
            <a:br>
              <a:rPr lang="en-US" dirty="0">
                <a:latin typeface="Arial" pitchFamily="34" charset="0"/>
                <a:cs typeface="Arial" pitchFamily="34" charset="0"/>
              </a:rPr>
            </a:br>
            <a:r>
              <a:rPr lang="en-US" u="sng" dirty="0">
                <a:latin typeface="Arial" pitchFamily="34" charset="0"/>
                <a:cs typeface="Arial" pitchFamily="34" charset="0"/>
              </a:rPr>
              <a:t>Second pass:</a:t>
            </a:r>
            <a:r>
              <a:rPr lang="en-US" dirty="0">
                <a:latin typeface="Arial" pitchFamily="34" charset="0"/>
                <a:cs typeface="Arial" pitchFamily="34" charset="0"/>
              </a:rPr>
              <a:t> </a:t>
            </a:r>
            <a:br>
              <a:rPr lang="en-US" dirty="0">
                <a:latin typeface="Arial" pitchFamily="34" charset="0"/>
                <a:cs typeface="Arial" pitchFamily="34" charset="0"/>
              </a:rPr>
            </a:br>
            <a:r>
              <a:rPr lang="en-US" b="1" dirty="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a:solidFill>
                  <a:srgbClr val="008000"/>
                </a:solidFill>
                <a:latin typeface="Arial" pitchFamily="34" charset="0"/>
                <a:cs typeface="Arial" pitchFamily="34" charset="0"/>
              </a:rPr>
              <a:t>N … number of distinct items</a:t>
            </a:r>
          </a:p>
          <a:p>
            <a:r>
              <a:rPr lang="en-US" sz="1400" dirty="0">
                <a:solidFill>
                  <a:srgbClr val="008000"/>
                </a:solidFill>
                <a:latin typeface="Arial" pitchFamily="34" charset="0"/>
                <a:cs typeface="Arial" pitchFamily="34" charset="0"/>
              </a:rPr>
              <a:t>K … number of items with support </a:t>
            </a:r>
            <a:r>
              <a:rPr lang="en-US" sz="1400" dirty="0">
                <a:solidFill>
                  <a:srgbClr val="008000"/>
                </a:solidFill>
                <a:latin typeface="Arial" pitchFamily="34" charset="0"/>
                <a:cs typeface="Arial" pitchFamily="34" charset="0"/>
                <a:sym typeface="Symbol"/>
              </a:rPr>
              <a:t> </a:t>
            </a:r>
            <a:r>
              <a:rPr lang="en-US" sz="1400" i="1" dirty="0">
                <a:solidFill>
                  <a:srgbClr val="008000"/>
                </a:solidFill>
                <a:latin typeface="Arial" pitchFamily="34" charset="0"/>
                <a:cs typeface="Arial" pitchFamily="34" charset="0"/>
                <a:sym typeface="Symbol"/>
              </a:rPr>
              <a:t>s</a:t>
            </a:r>
            <a:endParaRPr lang="en-US" sz="1400"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71994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26991</TotalTime>
  <Words>6453</Words>
  <Application>Microsoft Office PowerPoint</Application>
  <PresentationFormat>Presentazione su schermo (4:3)</PresentationFormat>
  <Paragraphs>1032</Paragraphs>
  <Slides>62</Slides>
  <Notes>10</Notes>
  <HiddenSlides>1</HiddenSlides>
  <MMClips>1</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62</vt:i4>
      </vt:variant>
    </vt:vector>
  </HeadingPairs>
  <TitlesOfParts>
    <vt:vector size="74" baseType="lpstr">
      <vt:lpstr>Arial</vt:lpstr>
      <vt:lpstr>Calibri</vt:lpstr>
      <vt:lpstr>Cambria Math</vt:lpstr>
      <vt:lpstr>Corbel</vt:lpstr>
      <vt:lpstr>Lucida Sans Unicode</vt:lpstr>
      <vt:lpstr>Monotype Sorts</vt:lpstr>
      <vt:lpstr>Quicksand</vt:lpstr>
      <vt:lpstr>Tahoma</vt:lpstr>
      <vt:lpstr>Times New Roman</vt:lpstr>
      <vt:lpstr>Wingdings</vt:lpstr>
      <vt:lpstr>Wingdings 2</vt:lpstr>
      <vt:lpstr>Module</vt:lpstr>
      <vt:lpstr>Finding Similar Items: Locality Sensitive Hashing</vt:lpstr>
      <vt:lpstr>New thread: High dim. data</vt:lpstr>
      <vt:lpstr>Scene Completion Problem </vt:lpstr>
      <vt:lpstr>Scene Completion Problem </vt:lpstr>
      <vt:lpstr>Scene Completion Problem </vt:lpstr>
      <vt:lpstr>Scene Completion Problem </vt:lpstr>
      <vt:lpstr>A Common Metaphor</vt:lpstr>
      <vt:lpstr>Problem for Today’s Lecture</vt:lpstr>
      <vt:lpstr>Relation to Previous Lecture</vt:lpstr>
      <vt:lpstr>Relation to Previous Lecture</vt:lpstr>
      <vt:lpstr>Relation to Previous Lecture</vt:lpstr>
      <vt:lpstr>Relation to Previous Lecture</vt:lpstr>
      <vt:lpstr> Finding Similar Items</vt:lpstr>
      <vt:lpstr>Distance Measures</vt:lpstr>
      <vt:lpstr>Task: Finding Similar Documents</vt:lpstr>
      <vt:lpstr>3 Essential Steps for Similar Docs</vt:lpstr>
      <vt:lpstr>The Big Picture</vt:lpstr>
      <vt:lpstr> Shingling</vt:lpstr>
      <vt:lpstr>Documents as High-Dim Data</vt:lpstr>
      <vt:lpstr>Define: Shingles</vt:lpstr>
      <vt:lpstr>Compressing Shingles</vt:lpstr>
      <vt:lpstr>Similarity Metric for Shingles</vt:lpstr>
      <vt:lpstr>Working Assumption</vt:lpstr>
      <vt:lpstr>Motivation for Minhash/LSH</vt:lpstr>
      <vt:lpstr> MinHashing</vt:lpstr>
      <vt:lpstr>Encoding Sets as Bit Vectors</vt:lpstr>
      <vt:lpstr>From Sets to Boolean Matrices</vt:lpstr>
      <vt:lpstr>Outline: Finding Similar Columns</vt:lpstr>
      <vt:lpstr>Outline: Finding Similar Columns</vt:lpstr>
      <vt:lpstr>Hashing Columns (Signatures)</vt:lpstr>
      <vt:lpstr>Min-Hashing</vt:lpstr>
      <vt:lpstr>Min-Hashing</vt:lpstr>
      <vt:lpstr>Min-Hashing Example</vt:lpstr>
      <vt:lpstr>The Min-Hash Property</vt:lpstr>
      <vt:lpstr>Four Types of Rows</vt:lpstr>
      <vt:lpstr>Similarity for Signatures</vt:lpstr>
      <vt:lpstr>Min-Hashing Example</vt:lpstr>
      <vt:lpstr>Min-Hash Signatures</vt:lpstr>
      <vt:lpstr>Implementation Trick</vt:lpstr>
      <vt:lpstr> Locality Sensitive Hashing</vt:lpstr>
      <vt:lpstr>LSH: First Cut</vt:lpstr>
      <vt:lpstr>Candidates from Min-Hash</vt:lpstr>
      <vt:lpstr>LSH for Min-Hash</vt:lpstr>
      <vt:lpstr>Partition M into b Bands</vt:lpstr>
      <vt:lpstr>Partition M into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b bands, r rows/band</vt:lpstr>
      <vt:lpstr>What b  Bands of r  Rows Gives You</vt:lpstr>
      <vt:lpstr>Example: b  = 20; r  = 5</vt:lpstr>
      <vt:lpstr>Picking r and b: The S-curve</vt:lpstr>
      <vt:lpstr>LSH Summary</vt:lpstr>
      <vt:lpstr>Summary: 3 Steps</vt:lpstr>
      <vt:lpstr>Chart</vt:lpstr>
      <vt:lpstr>Table</vt:lpstr>
      <vt:lpstr>Video content</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GERARDO MICHELE LAUCELLA</cp:lastModifiedBy>
  <cp:revision>1355</cp:revision>
  <cp:lastPrinted>2011-10-20T04:01:43Z</cp:lastPrinted>
  <dcterms:created xsi:type="dcterms:W3CDTF">2009-06-12T17:14:38Z</dcterms:created>
  <dcterms:modified xsi:type="dcterms:W3CDTF">2021-11-23T11:34:59Z</dcterms:modified>
</cp:coreProperties>
</file>